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Lst>
  <p:sldIdLst>
    <p:sldId id="256" r:id="rId3"/>
    <p:sldId id="319" r:id="rId4"/>
    <p:sldId id="257" r:id="rId5"/>
    <p:sldId id="274" r:id="rId6"/>
    <p:sldId id="275" r:id="rId7"/>
    <p:sldId id="279" r:id="rId8"/>
    <p:sldId id="286" r:id="rId9"/>
    <p:sldId id="285" r:id="rId10"/>
    <p:sldId id="287" r:id="rId11"/>
    <p:sldId id="276" r:id="rId12"/>
    <p:sldId id="289" r:id="rId13"/>
    <p:sldId id="288" r:id="rId14"/>
    <p:sldId id="283" r:id="rId15"/>
    <p:sldId id="291" r:id="rId16"/>
    <p:sldId id="290" r:id="rId17"/>
    <p:sldId id="293" r:id="rId18"/>
    <p:sldId id="294" r:id="rId19"/>
    <p:sldId id="295" r:id="rId20"/>
    <p:sldId id="296" r:id="rId21"/>
    <p:sldId id="292" r:id="rId22"/>
    <p:sldId id="297" r:id="rId23"/>
    <p:sldId id="298" r:id="rId24"/>
    <p:sldId id="281" r:id="rId25"/>
    <p:sldId id="282" r:id="rId26"/>
    <p:sldId id="280"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 id="315" r:id="rId44"/>
    <p:sldId id="316" r:id="rId45"/>
    <p:sldId id="317" r:id="rId46"/>
    <p:sldId id="318" r:id="rId47"/>
    <p:sldId id="258" r:id="rId48"/>
    <p:sldId id="278" r:id="rId49"/>
  </p:sldIdLst>
  <p:sldSz cx="9144000" cy="6858000" type="screen4x3"/>
  <p:notesSz cx="7099300" cy="10234613"/>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00"/>
    <a:srgbClr val="FF5050"/>
    <a:srgbClr val="FFFF99"/>
    <a:srgbClr val="99FF66"/>
    <a:srgbClr val="FFCC66"/>
    <a:srgbClr val="9966FF"/>
    <a:srgbClr val="990033"/>
    <a:srgbClr val="E6E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0662" autoAdjust="0"/>
    <p:restoredTop sz="99283" autoAdjust="0"/>
  </p:normalViewPr>
  <p:slideViewPr>
    <p:cSldViewPr>
      <p:cViewPr>
        <p:scale>
          <a:sx n="70" d="100"/>
          <a:sy n="70" d="100"/>
        </p:scale>
        <p:origin x="-1068" y="-3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s>
</file>

<file path=ppt/diagrams/_rels/data4.xml.rels><?xml version="1.0" encoding="UTF-8" standalone="yes"?>
<Relationships xmlns="http://schemas.openxmlformats.org/package/2006/relationships"><Relationship Id="rId3" Type="http://schemas.openxmlformats.org/officeDocument/2006/relationships/hyperlink" Target="http://www.odisea.ucv.cl/" TargetMode="External"/><Relationship Id="rId2" Type="http://schemas.openxmlformats.org/officeDocument/2006/relationships/hyperlink" Target="http://www.historiasiglo20.org/" TargetMode="External"/><Relationship Id="rId1" Type="http://schemas.openxmlformats.org/officeDocument/2006/relationships/hyperlink" Target="http://www.historia1imagen.cl/" TargetMode="External"/></Relationships>
</file>

<file path=ppt/diagrams/_rels/drawing4.xml.rels><?xml version="1.0" encoding="UTF-8" standalone="yes"?>
<Relationships xmlns="http://schemas.openxmlformats.org/package/2006/relationships"><Relationship Id="rId3" Type="http://schemas.openxmlformats.org/officeDocument/2006/relationships/hyperlink" Target="http://www.odisea.ucv.cl/" TargetMode="External"/><Relationship Id="rId2" Type="http://schemas.openxmlformats.org/officeDocument/2006/relationships/hyperlink" Target="http://www.historiasiglo20.org/" TargetMode="External"/><Relationship Id="rId1" Type="http://schemas.openxmlformats.org/officeDocument/2006/relationships/hyperlink" Target="http://www.historia1imagen.cl/"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7DFC27-3EEC-4985-8241-79272852F12D}" type="doc">
      <dgm:prSet loTypeId="urn:microsoft.com/office/officeart/2005/8/layout/vList6" loCatId="list" qsTypeId="urn:microsoft.com/office/officeart/2005/8/quickstyle/simple1" qsCatId="simple" csTypeId="urn:microsoft.com/office/officeart/2005/8/colors/colorful5" csCatId="colorful" phldr="1"/>
      <dgm:spPr/>
      <dgm:t>
        <a:bodyPr/>
        <a:lstStyle/>
        <a:p>
          <a:endParaRPr lang="es-ES"/>
        </a:p>
      </dgm:t>
    </dgm:pt>
    <dgm:pt modelId="{05358CE7-445A-463D-8EEE-F7298499123F}">
      <dgm:prSet phldrT="[Texto]"/>
      <dgm:spPr>
        <a:solidFill>
          <a:srgbClr val="92D050"/>
        </a:solidFill>
      </dgm:spPr>
      <dgm:t>
        <a:bodyPr/>
        <a:lstStyle/>
        <a:p>
          <a:r>
            <a:rPr lang="es-ES" b="1" dirty="0" smtClean="0"/>
            <a:t>OBJETIVOS</a:t>
          </a:r>
          <a:endParaRPr lang="es-ES" b="1" dirty="0"/>
        </a:p>
      </dgm:t>
    </dgm:pt>
    <dgm:pt modelId="{EA9CA24B-C317-44D0-A14D-B6A0F7EA8108}" type="parTrans" cxnId="{914FE122-CC2F-4E5B-B7AE-73BE0B2E2F1F}">
      <dgm:prSet/>
      <dgm:spPr/>
      <dgm:t>
        <a:bodyPr/>
        <a:lstStyle/>
        <a:p>
          <a:endParaRPr lang="es-ES"/>
        </a:p>
      </dgm:t>
    </dgm:pt>
    <dgm:pt modelId="{A740753A-E8BE-4249-AF4D-186A0D25592B}" type="sibTrans" cxnId="{914FE122-CC2F-4E5B-B7AE-73BE0B2E2F1F}">
      <dgm:prSet/>
      <dgm:spPr/>
      <dgm:t>
        <a:bodyPr/>
        <a:lstStyle/>
        <a:p>
          <a:endParaRPr lang="es-ES"/>
        </a:p>
      </dgm:t>
    </dgm:pt>
    <dgm:pt modelId="{35A1F3FE-251F-401D-9138-5375FBB67339}">
      <dgm:prSet phldrT="[Texto]" custT="1"/>
      <dgm:spPr>
        <a:solidFill>
          <a:srgbClr val="FFFF99">
            <a:alpha val="96000"/>
          </a:srgbClr>
        </a:solidFill>
      </dgm:spPr>
      <dgm:t>
        <a:bodyPr/>
        <a:lstStyle/>
        <a:p>
          <a:r>
            <a:rPr lang="es-ES" sz="1600" dirty="0" smtClean="0"/>
            <a:t>Reconocer los procesos constitutivos del siglo XX</a:t>
          </a:r>
          <a:endParaRPr lang="es-ES" sz="1600" dirty="0"/>
        </a:p>
      </dgm:t>
    </dgm:pt>
    <dgm:pt modelId="{05539356-C469-4563-85FC-9A1414AA67F2}" type="parTrans" cxnId="{DD49FDCF-F2CF-4ECA-8BCC-36FEA21D0F24}">
      <dgm:prSet/>
      <dgm:spPr/>
      <dgm:t>
        <a:bodyPr/>
        <a:lstStyle/>
        <a:p>
          <a:endParaRPr lang="es-ES"/>
        </a:p>
      </dgm:t>
    </dgm:pt>
    <dgm:pt modelId="{E6C74F4F-92E0-45ED-A0E1-BBE3C182403C}" type="sibTrans" cxnId="{DD49FDCF-F2CF-4ECA-8BCC-36FEA21D0F24}">
      <dgm:prSet/>
      <dgm:spPr/>
      <dgm:t>
        <a:bodyPr/>
        <a:lstStyle/>
        <a:p>
          <a:endParaRPr lang="es-ES"/>
        </a:p>
      </dgm:t>
    </dgm:pt>
    <dgm:pt modelId="{8B32BFDB-84D1-477B-B357-5B8CCD94F59F}">
      <dgm:prSet phldrT="[Texto]" custT="1"/>
      <dgm:spPr>
        <a:solidFill>
          <a:srgbClr val="FFFF99">
            <a:alpha val="96000"/>
          </a:srgbClr>
        </a:solidFill>
      </dgm:spPr>
      <dgm:t>
        <a:bodyPr/>
        <a:lstStyle/>
        <a:p>
          <a:r>
            <a:rPr lang="es-ES" sz="1600" dirty="0" smtClean="0"/>
            <a:t>Localizar espacial y temporalmente hitos y procesos del siglo XX</a:t>
          </a:r>
          <a:endParaRPr lang="es-ES" sz="1600" dirty="0"/>
        </a:p>
      </dgm:t>
    </dgm:pt>
    <dgm:pt modelId="{986B7C9F-46B4-4498-842F-28E0E360011F}" type="parTrans" cxnId="{16D20613-BEF5-4F05-8ED0-760E726FC73D}">
      <dgm:prSet/>
      <dgm:spPr/>
      <dgm:t>
        <a:bodyPr/>
        <a:lstStyle/>
        <a:p>
          <a:endParaRPr lang="es-ES"/>
        </a:p>
      </dgm:t>
    </dgm:pt>
    <dgm:pt modelId="{671DA54B-DF50-404E-8052-7BFECDC30084}" type="sibTrans" cxnId="{16D20613-BEF5-4F05-8ED0-760E726FC73D}">
      <dgm:prSet/>
      <dgm:spPr/>
      <dgm:t>
        <a:bodyPr/>
        <a:lstStyle/>
        <a:p>
          <a:endParaRPr lang="es-ES"/>
        </a:p>
      </dgm:t>
    </dgm:pt>
    <dgm:pt modelId="{27CE3C44-0E4B-4C4B-B771-919A5AD4D777}">
      <dgm:prSet phldrT="[Texto]"/>
      <dgm:spPr/>
      <dgm:t>
        <a:bodyPr/>
        <a:lstStyle/>
        <a:p>
          <a:r>
            <a:rPr lang="es-ES" b="1" dirty="0" smtClean="0"/>
            <a:t>PROCEDIMIENTO</a:t>
          </a:r>
          <a:r>
            <a:rPr lang="es-ES" dirty="0" smtClean="0"/>
            <a:t>S</a:t>
          </a:r>
          <a:endParaRPr lang="es-ES" dirty="0"/>
        </a:p>
      </dgm:t>
    </dgm:pt>
    <dgm:pt modelId="{77AB042B-AC21-46CD-BB36-4A2F6FA3CBFC}" type="parTrans" cxnId="{ADF73792-251F-40DD-B496-A54F5386D651}">
      <dgm:prSet/>
      <dgm:spPr/>
      <dgm:t>
        <a:bodyPr/>
        <a:lstStyle/>
        <a:p>
          <a:endParaRPr lang="es-ES"/>
        </a:p>
      </dgm:t>
    </dgm:pt>
    <dgm:pt modelId="{5B4AF1F0-81D2-48C8-A030-A913169D5EEA}" type="sibTrans" cxnId="{ADF73792-251F-40DD-B496-A54F5386D651}">
      <dgm:prSet/>
      <dgm:spPr/>
      <dgm:t>
        <a:bodyPr/>
        <a:lstStyle/>
        <a:p>
          <a:endParaRPr lang="es-ES"/>
        </a:p>
      </dgm:t>
    </dgm:pt>
    <dgm:pt modelId="{08A7BA04-A36E-4063-B380-AABC0D381467}">
      <dgm:prSet phldrT="[Texto]"/>
      <dgm:spPr>
        <a:solidFill>
          <a:srgbClr val="FFCC66">
            <a:alpha val="89804"/>
          </a:srgbClr>
        </a:solidFill>
      </dgm:spPr>
      <dgm:t>
        <a:bodyPr/>
        <a:lstStyle/>
        <a:p>
          <a:r>
            <a:rPr lang="es-ES" dirty="0" smtClean="0"/>
            <a:t>Identificación, uso y proceso de fuentes históricas primarias y secundarias.</a:t>
          </a:r>
          <a:endParaRPr lang="es-ES" dirty="0"/>
        </a:p>
      </dgm:t>
    </dgm:pt>
    <dgm:pt modelId="{F859F40C-2CAA-45B5-B0C7-189FA67349E6}" type="parTrans" cxnId="{53B45E6F-47C0-4F73-B074-B64FC4F136D5}">
      <dgm:prSet/>
      <dgm:spPr/>
      <dgm:t>
        <a:bodyPr/>
        <a:lstStyle/>
        <a:p>
          <a:endParaRPr lang="es-ES"/>
        </a:p>
      </dgm:t>
    </dgm:pt>
    <dgm:pt modelId="{2EC55195-C18D-43E2-945F-C585CCF1D2F0}" type="sibTrans" cxnId="{53B45E6F-47C0-4F73-B074-B64FC4F136D5}">
      <dgm:prSet/>
      <dgm:spPr/>
      <dgm:t>
        <a:bodyPr/>
        <a:lstStyle/>
        <a:p>
          <a:endParaRPr lang="es-ES"/>
        </a:p>
      </dgm:t>
    </dgm:pt>
    <dgm:pt modelId="{4B4AB955-5DB8-45A3-9C93-818F29A06841}">
      <dgm:prSet phldrT="[Texto]"/>
      <dgm:spPr>
        <a:solidFill>
          <a:srgbClr val="FFCC66">
            <a:alpha val="89804"/>
          </a:srgbClr>
        </a:solidFill>
      </dgm:spPr>
      <dgm:t>
        <a:bodyPr/>
        <a:lstStyle/>
        <a:p>
          <a:r>
            <a:rPr lang="es-ES" dirty="0" smtClean="0"/>
            <a:t>Aplicación de categorías temporales y de tiempo histórico.</a:t>
          </a:r>
          <a:endParaRPr lang="es-ES" dirty="0"/>
        </a:p>
      </dgm:t>
    </dgm:pt>
    <dgm:pt modelId="{7EB0D0E0-C7BB-40A2-BF74-B3F7B516B2DF}" type="parTrans" cxnId="{466FD196-93E0-405E-AB4C-B8FF2DCE8173}">
      <dgm:prSet/>
      <dgm:spPr/>
      <dgm:t>
        <a:bodyPr/>
        <a:lstStyle/>
        <a:p>
          <a:endParaRPr lang="es-ES"/>
        </a:p>
      </dgm:t>
    </dgm:pt>
    <dgm:pt modelId="{D3B235B6-9EBF-4DD4-BBB2-FB46270AEB70}" type="sibTrans" cxnId="{466FD196-93E0-405E-AB4C-B8FF2DCE8173}">
      <dgm:prSet/>
      <dgm:spPr/>
      <dgm:t>
        <a:bodyPr/>
        <a:lstStyle/>
        <a:p>
          <a:endParaRPr lang="es-ES"/>
        </a:p>
      </dgm:t>
    </dgm:pt>
    <dgm:pt modelId="{DEA3868A-2D73-4656-BE27-EAE10952A3B3}">
      <dgm:prSet phldrT="[Texto]" custT="1"/>
      <dgm:spPr>
        <a:solidFill>
          <a:srgbClr val="FFFF99">
            <a:alpha val="96000"/>
          </a:srgbClr>
        </a:solidFill>
      </dgm:spPr>
      <dgm:t>
        <a:bodyPr/>
        <a:lstStyle/>
        <a:p>
          <a:r>
            <a:rPr lang="es-ES" sz="1600" dirty="0" smtClean="0"/>
            <a:t>Identificar causas y consecuencias de procesos fundamentales del siglo XX.</a:t>
          </a:r>
          <a:endParaRPr lang="es-ES" sz="1600" dirty="0"/>
        </a:p>
      </dgm:t>
    </dgm:pt>
    <dgm:pt modelId="{5D823029-3D05-4B82-90C0-6F67C599C037}" type="parTrans" cxnId="{4948E423-86C1-4B00-8161-6F26B97F4440}">
      <dgm:prSet/>
      <dgm:spPr/>
      <dgm:t>
        <a:bodyPr/>
        <a:lstStyle/>
        <a:p>
          <a:endParaRPr lang="es-ES"/>
        </a:p>
      </dgm:t>
    </dgm:pt>
    <dgm:pt modelId="{9BD2A0AE-F9EB-44A0-9BCA-359CDA6728A1}" type="sibTrans" cxnId="{4948E423-86C1-4B00-8161-6F26B97F4440}">
      <dgm:prSet/>
      <dgm:spPr/>
      <dgm:t>
        <a:bodyPr/>
        <a:lstStyle/>
        <a:p>
          <a:endParaRPr lang="es-ES"/>
        </a:p>
      </dgm:t>
    </dgm:pt>
    <dgm:pt modelId="{85750F4F-EE93-40BD-AC28-BE828A0B9CE2}">
      <dgm:prSet phldrT="[Texto]"/>
      <dgm:spPr>
        <a:solidFill>
          <a:srgbClr val="FFFF99">
            <a:alpha val="96000"/>
          </a:srgbClr>
        </a:solidFill>
      </dgm:spPr>
      <dgm:t>
        <a:bodyPr/>
        <a:lstStyle/>
        <a:p>
          <a:endParaRPr lang="es-ES" sz="1400" dirty="0"/>
        </a:p>
      </dgm:t>
    </dgm:pt>
    <dgm:pt modelId="{7CC3A74A-A595-4B5F-B86E-BDA80B9C8176}" type="parTrans" cxnId="{A518C0DD-7E76-4920-9EAC-E149A8FAADFB}">
      <dgm:prSet/>
      <dgm:spPr/>
      <dgm:t>
        <a:bodyPr/>
        <a:lstStyle/>
        <a:p>
          <a:endParaRPr lang="es-ES"/>
        </a:p>
      </dgm:t>
    </dgm:pt>
    <dgm:pt modelId="{604FC478-62B8-4222-AB4B-C4A890EB24CF}" type="sibTrans" cxnId="{A518C0DD-7E76-4920-9EAC-E149A8FAADFB}">
      <dgm:prSet/>
      <dgm:spPr/>
      <dgm:t>
        <a:bodyPr/>
        <a:lstStyle/>
        <a:p>
          <a:endParaRPr lang="es-ES"/>
        </a:p>
      </dgm:t>
    </dgm:pt>
    <dgm:pt modelId="{5EF399BF-5157-42F7-BFE5-F073CC2CF95E}">
      <dgm:prSet phldrT="[Texto]" custT="1"/>
      <dgm:spPr>
        <a:solidFill>
          <a:srgbClr val="FFFF99">
            <a:alpha val="96000"/>
          </a:srgbClr>
        </a:solidFill>
      </dgm:spPr>
      <dgm:t>
        <a:bodyPr/>
        <a:lstStyle/>
        <a:p>
          <a:r>
            <a:rPr lang="es-ES" sz="1600" dirty="0" smtClean="0"/>
            <a:t>Analizar y comparar fuentes escritas e iconográficas</a:t>
          </a:r>
          <a:endParaRPr lang="es-ES" sz="1600" dirty="0"/>
        </a:p>
      </dgm:t>
    </dgm:pt>
    <dgm:pt modelId="{F0E1E225-55B0-4893-A427-830EE8EEB0B0}" type="parTrans" cxnId="{D2467783-FC1B-4734-8C5A-8C0C4DD31D87}">
      <dgm:prSet/>
      <dgm:spPr/>
      <dgm:t>
        <a:bodyPr/>
        <a:lstStyle/>
        <a:p>
          <a:endParaRPr lang="es-ES"/>
        </a:p>
      </dgm:t>
    </dgm:pt>
    <dgm:pt modelId="{48EDEB2A-DCB1-433A-B396-F36B8D122ACB}" type="sibTrans" cxnId="{D2467783-FC1B-4734-8C5A-8C0C4DD31D87}">
      <dgm:prSet/>
      <dgm:spPr/>
      <dgm:t>
        <a:bodyPr/>
        <a:lstStyle/>
        <a:p>
          <a:endParaRPr lang="es-ES"/>
        </a:p>
      </dgm:t>
    </dgm:pt>
    <dgm:pt modelId="{96E12A17-3CED-46B0-B632-56449972FE56}">
      <dgm:prSet phldrT="[Texto]"/>
      <dgm:spPr>
        <a:solidFill>
          <a:srgbClr val="FFCC66">
            <a:alpha val="89804"/>
          </a:srgbClr>
        </a:solidFill>
      </dgm:spPr>
      <dgm:t>
        <a:bodyPr/>
        <a:lstStyle/>
        <a:p>
          <a:r>
            <a:rPr lang="es-ES" dirty="0" smtClean="0"/>
            <a:t>Identificación y explicación de causas y consecuencias</a:t>
          </a:r>
          <a:endParaRPr lang="es-ES" dirty="0"/>
        </a:p>
      </dgm:t>
    </dgm:pt>
    <dgm:pt modelId="{DC3C5C23-91F7-4139-945E-8FB9832D891A}" type="parTrans" cxnId="{8623CC88-083A-48C5-B069-1EEE2BA79D10}">
      <dgm:prSet/>
      <dgm:spPr/>
      <dgm:t>
        <a:bodyPr/>
        <a:lstStyle/>
        <a:p>
          <a:endParaRPr lang="es-ES"/>
        </a:p>
      </dgm:t>
    </dgm:pt>
    <dgm:pt modelId="{D4737893-E2B8-4E5B-B571-092BC5A0F701}" type="sibTrans" cxnId="{8623CC88-083A-48C5-B069-1EEE2BA79D10}">
      <dgm:prSet/>
      <dgm:spPr/>
      <dgm:t>
        <a:bodyPr/>
        <a:lstStyle/>
        <a:p>
          <a:endParaRPr lang="es-ES"/>
        </a:p>
      </dgm:t>
    </dgm:pt>
    <dgm:pt modelId="{A7AE5109-A2B5-4B04-BFFF-1BEB0792941C}" type="pres">
      <dgm:prSet presAssocID="{777DFC27-3EEC-4985-8241-79272852F12D}" presName="Name0" presStyleCnt="0">
        <dgm:presLayoutVars>
          <dgm:dir/>
          <dgm:animLvl val="lvl"/>
          <dgm:resizeHandles/>
        </dgm:presLayoutVars>
      </dgm:prSet>
      <dgm:spPr/>
      <dgm:t>
        <a:bodyPr/>
        <a:lstStyle/>
        <a:p>
          <a:endParaRPr lang="es-ES"/>
        </a:p>
      </dgm:t>
    </dgm:pt>
    <dgm:pt modelId="{A6FE1981-DD50-4FA3-A3C5-5F5155951E6F}" type="pres">
      <dgm:prSet presAssocID="{05358CE7-445A-463D-8EEE-F7298499123F}" presName="linNode" presStyleCnt="0"/>
      <dgm:spPr/>
    </dgm:pt>
    <dgm:pt modelId="{9FE02DF3-2E24-4719-AA8E-195EA1BA3A83}" type="pres">
      <dgm:prSet presAssocID="{05358CE7-445A-463D-8EEE-F7298499123F}" presName="parentShp" presStyleLbl="node1" presStyleIdx="0" presStyleCnt="2" custScaleY="63977">
        <dgm:presLayoutVars>
          <dgm:bulletEnabled val="1"/>
        </dgm:presLayoutVars>
      </dgm:prSet>
      <dgm:spPr/>
      <dgm:t>
        <a:bodyPr/>
        <a:lstStyle/>
        <a:p>
          <a:endParaRPr lang="es-ES"/>
        </a:p>
      </dgm:t>
    </dgm:pt>
    <dgm:pt modelId="{480BDC92-030B-48C6-980A-D3A61E3E3B85}" type="pres">
      <dgm:prSet presAssocID="{05358CE7-445A-463D-8EEE-F7298499123F}" presName="childShp" presStyleLbl="bgAccFollowNode1" presStyleIdx="0" presStyleCnt="2" custScaleY="137683">
        <dgm:presLayoutVars>
          <dgm:bulletEnabled val="1"/>
        </dgm:presLayoutVars>
      </dgm:prSet>
      <dgm:spPr/>
      <dgm:t>
        <a:bodyPr/>
        <a:lstStyle/>
        <a:p>
          <a:endParaRPr lang="es-ES"/>
        </a:p>
      </dgm:t>
    </dgm:pt>
    <dgm:pt modelId="{04547F66-E3D9-4FCB-8815-08982BC34243}" type="pres">
      <dgm:prSet presAssocID="{A740753A-E8BE-4249-AF4D-186A0D25592B}" presName="spacing" presStyleCnt="0"/>
      <dgm:spPr/>
    </dgm:pt>
    <dgm:pt modelId="{B6631EE1-6D22-40FB-9E40-95D537A6A57B}" type="pres">
      <dgm:prSet presAssocID="{27CE3C44-0E4B-4C4B-B771-919A5AD4D777}" presName="linNode" presStyleCnt="0"/>
      <dgm:spPr/>
    </dgm:pt>
    <dgm:pt modelId="{B630D409-BACD-4D6E-BE58-0CA51577EB43}" type="pres">
      <dgm:prSet presAssocID="{27CE3C44-0E4B-4C4B-B771-919A5AD4D777}" presName="parentShp" presStyleLbl="node1" presStyleIdx="1" presStyleCnt="2" custScaleY="50044">
        <dgm:presLayoutVars>
          <dgm:bulletEnabled val="1"/>
        </dgm:presLayoutVars>
      </dgm:prSet>
      <dgm:spPr/>
      <dgm:t>
        <a:bodyPr/>
        <a:lstStyle/>
        <a:p>
          <a:endParaRPr lang="es-ES"/>
        </a:p>
      </dgm:t>
    </dgm:pt>
    <dgm:pt modelId="{353D6C0C-A049-4CD0-AB42-0B3B9A77FD5E}" type="pres">
      <dgm:prSet presAssocID="{27CE3C44-0E4B-4C4B-B771-919A5AD4D777}" presName="childShp" presStyleLbl="bgAccFollowNode1" presStyleIdx="1" presStyleCnt="2" custScaleY="118447">
        <dgm:presLayoutVars>
          <dgm:bulletEnabled val="1"/>
        </dgm:presLayoutVars>
      </dgm:prSet>
      <dgm:spPr/>
      <dgm:t>
        <a:bodyPr/>
        <a:lstStyle/>
        <a:p>
          <a:endParaRPr lang="es-ES"/>
        </a:p>
      </dgm:t>
    </dgm:pt>
  </dgm:ptLst>
  <dgm:cxnLst>
    <dgm:cxn modelId="{8623CC88-083A-48C5-B069-1EEE2BA79D10}" srcId="{27CE3C44-0E4B-4C4B-B771-919A5AD4D777}" destId="{96E12A17-3CED-46B0-B632-56449972FE56}" srcOrd="2" destOrd="0" parTransId="{DC3C5C23-91F7-4139-945E-8FB9832D891A}" sibTransId="{D4737893-E2B8-4E5B-B571-092BC5A0F701}"/>
    <dgm:cxn modelId="{466FD196-93E0-405E-AB4C-B8FF2DCE8173}" srcId="{27CE3C44-0E4B-4C4B-B771-919A5AD4D777}" destId="{4B4AB955-5DB8-45A3-9C93-818F29A06841}" srcOrd="1" destOrd="0" parTransId="{7EB0D0E0-C7BB-40A2-BF74-B3F7B516B2DF}" sibTransId="{D3B235B6-9EBF-4DD4-BBB2-FB46270AEB70}"/>
    <dgm:cxn modelId="{1CAB0F0B-F70C-4E07-9A4E-9D19A96A4061}" type="presOf" srcId="{05358CE7-445A-463D-8EEE-F7298499123F}" destId="{9FE02DF3-2E24-4719-AA8E-195EA1BA3A83}" srcOrd="0" destOrd="0" presId="urn:microsoft.com/office/officeart/2005/8/layout/vList6"/>
    <dgm:cxn modelId="{4948E423-86C1-4B00-8161-6F26B97F4440}" srcId="{05358CE7-445A-463D-8EEE-F7298499123F}" destId="{DEA3868A-2D73-4656-BE27-EAE10952A3B3}" srcOrd="2" destOrd="0" parTransId="{5D823029-3D05-4B82-90C0-6F67C599C037}" sibTransId="{9BD2A0AE-F9EB-44A0-9BCA-359CDA6728A1}"/>
    <dgm:cxn modelId="{A8DFC582-B252-449F-863F-22A7FE3F487D}" type="presOf" srcId="{27CE3C44-0E4B-4C4B-B771-919A5AD4D777}" destId="{B630D409-BACD-4D6E-BE58-0CA51577EB43}" srcOrd="0" destOrd="0" presId="urn:microsoft.com/office/officeart/2005/8/layout/vList6"/>
    <dgm:cxn modelId="{90657508-CF29-4AF7-9041-539C3C6ADA56}" type="presOf" srcId="{08A7BA04-A36E-4063-B380-AABC0D381467}" destId="{353D6C0C-A049-4CD0-AB42-0B3B9A77FD5E}" srcOrd="0" destOrd="0" presId="urn:microsoft.com/office/officeart/2005/8/layout/vList6"/>
    <dgm:cxn modelId="{2BF9C15F-275C-478C-B708-A6C669C7CF12}" type="presOf" srcId="{35A1F3FE-251F-401D-9138-5375FBB67339}" destId="{480BDC92-030B-48C6-980A-D3A61E3E3B85}" srcOrd="0" destOrd="0" presId="urn:microsoft.com/office/officeart/2005/8/layout/vList6"/>
    <dgm:cxn modelId="{1371CA24-B904-414C-A28F-B0E100D4F677}" type="presOf" srcId="{8B32BFDB-84D1-477B-B357-5B8CCD94F59F}" destId="{480BDC92-030B-48C6-980A-D3A61E3E3B85}" srcOrd="0" destOrd="1" presId="urn:microsoft.com/office/officeart/2005/8/layout/vList6"/>
    <dgm:cxn modelId="{A6E81CD9-5B46-413D-9036-D4419824763F}" type="presOf" srcId="{DEA3868A-2D73-4656-BE27-EAE10952A3B3}" destId="{480BDC92-030B-48C6-980A-D3A61E3E3B85}" srcOrd="0" destOrd="2" presId="urn:microsoft.com/office/officeart/2005/8/layout/vList6"/>
    <dgm:cxn modelId="{20B8ABB6-F082-45F8-BC2F-5C3A41DFE739}" type="presOf" srcId="{96E12A17-3CED-46B0-B632-56449972FE56}" destId="{353D6C0C-A049-4CD0-AB42-0B3B9A77FD5E}" srcOrd="0" destOrd="2" presId="urn:microsoft.com/office/officeart/2005/8/layout/vList6"/>
    <dgm:cxn modelId="{53B45E6F-47C0-4F73-B074-B64FC4F136D5}" srcId="{27CE3C44-0E4B-4C4B-B771-919A5AD4D777}" destId="{08A7BA04-A36E-4063-B380-AABC0D381467}" srcOrd="0" destOrd="0" parTransId="{F859F40C-2CAA-45B5-B0C7-189FA67349E6}" sibTransId="{2EC55195-C18D-43E2-945F-C585CCF1D2F0}"/>
    <dgm:cxn modelId="{46CF466D-6A5A-4257-976F-778ABDC50AA6}" type="presOf" srcId="{777DFC27-3EEC-4985-8241-79272852F12D}" destId="{A7AE5109-A2B5-4B04-BFFF-1BEB0792941C}" srcOrd="0" destOrd="0" presId="urn:microsoft.com/office/officeart/2005/8/layout/vList6"/>
    <dgm:cxn modelId="{16D20613-BEF5-4F05-8ED0-760E726FC73D}" srcId="{05358CE7-445A-463D-8EEE-F7298499123F}" destId="{8B32BFDB-84D1-477B-B357-5B8CCD94F59F}" srcOrd="1" destOrd="0" parTransId="{986B7C9F-46B4-4498-842F-28E0E360011F}" sibTransId="{671DA54B-DF50-404E-8052-7BFECDC30084}"/>
    <dgm:cxn modelId="{ADF73792-251F-40DD-B496-A54F5386D651}" srcId="{777DFC27-3EEC-4985-8241-79272852F12D}" destId="{27CE3C44-0E4B-4C4B-B771-919A5AD4D777}" srcOrd="1" destOrd="0" parTransId="{77AB042B-AC21-46CD-BB36-4A2F6FA3CBFC}" sibTransId="{5B4AF1F0-81D2-48C8-A030-A913169D5EEA}"/>
    <dgm:cxn modelId="{914FE122-CC2F-4E5B-B7AE-73BE0B2E2F1F}" srcId="{777DFC27-3EEC-4985-8241-79272852F12D}" destId="{05358CE7-445A-463D-8EEE-F7298499123F}" srcOrd="0" destOrd="0" parTransId="{EA9CA24B-C317-44D0-A14D-B6A0F7EA8108}" sibTransId="{A740753A-E8BE-4249-AF4D-186A0D25592B}"/>
    <dgm:cxn modelId="{A422639E-D289-4BA3-B946-C2A268F3038D}" type="presOf" srcId="{4B4AB955-5DB8-45A3-9C93-818F29A06841}" destId="{353D6C0C-A049-4CD0-AB42-0B3B9A77FD5E}" srcOrd="0" destOrd="1" presId="urn:microsoft.com/office/officeart/2005/8/layout/vList6"/>
    <dgm:cxn modelId="{DD49FDCF-F2CF-4ECA-8BCC-36FEA21D0F24}" srcId="{05358CE7-445A-463D-8EEE-F7298499123F}" destId="{35A1F3FE-251F-401D-9138-5375FBB67339}" srcOrd="0" destOrd="0" parTransId="{05539356-C469-4563-85FC-9A1414AA67F2}" sibTransId="{E6C74F4F-92E0-45ED-A0E1-BBE3C182403C}"/>
    <dgm:cxn modelId="{A518C0DD-7E76-4920-9EAC-E149A8FAADFB}" srcId="{05358CE7-445A-463D-8EEE-F7298499123F}" destId="{85750F4F-EE93-40BD-AC28-BE828A0B9CE2}" srcOrd="4" destOrd="0" parTransId="{7CC3A74A-A595-4B5F-B86E-BDA80B9C8176}" sibTransId="{604FC478-62B8-4222-AB4B-C4A890EB24CF}"/>
    <dgm:cxn modelId="{AF5181D1-D60A-4BD1-B302-D4465419AA7B}" type="presOf" srcId="{5EF399BF-5157-42F7-BFE5-F073CC2CF95E}" destId="{480BDC92-030B-48C6-980A-D3A61E3E3B85}" srcOrd="0" destOrd="3" presId="urn:microsoft.com/office/officeart/2005/8/layout/vList6"/>
    <dgm:cxn modelId="{D9BA1426-48F2-4B05-A19B-67B8D5F19907}" type="presOf" srcId="{85750F4F-EE93-40BD-AC28-BE828A0B9CE2}" destId="{480BDC92-030B-48C6-980A-D3A61E3E3B85}" srcOrd="0" destOrd="4" presId="urn:microsoft.com/office/officeart/2005/8/layout/vList6"/>
    <dgm:cxn modelId="{D2467783-FC1B-4734-8C5A-8C0C4DD31D87}" srcId="{05358CE7-445A-463D-8EEE-F7298499123F}" destId="{5EF399BF-5157-42F7-BFE5-F073CC2CF95E}" srcOrd="3" destOrd="0" parTransId="{F0E1E225-55B0-4893-A427-830EE8EEB0B0}" sibTransId="{48EDEB2A-DCB1-433A-B396-F36B8D122ACB}"/>
    <dgm:cxn modelId="{DDF17CE6-4D65-46B5-B24E-4245DA873340}" type="presParOf" srcId="{A7AE5109-A2B5-4B04-BFFF-1BEB0792941C}" destId="{A6FE1981-DD50-4FA3-A3C5-5F5155951E6F}" srcOrd="0" destOrd="0" presId="urn:microsoft.com/office/officeart/2005/8/layout/vList6"/>
    <dgm:cxn modelId="{24021967-1799-4AAB-9F98-486C301F367B}" type="presParOf" srcId="{A6FE1981-DD50-4FA3-A3C5-5F5155951E6F}" destId="{9FE02DF3-2E24-4719-AA8E-195EA1BA3A83}" srcOrd="0" destOrd="0" presId="urn:microsoft.com/office/officeart/2005/8/layout/vList6"/>
    <dgm:cxn modelId="{79DB156A-64A0-40E4-905B-4AAFC47718BA}" type="presParOf" srcId="{A6FE1981-DD50-4FA3-A3C5-5F5155951E6F}" destId="{480BDC92-030B-48C6-980A-D3A61E3E3B85}" srcOrd="1" destOrd="0" presId="urn:microsoft.com/office/officeart/2005/8/layout/vList6"/>
    <dgm:cxn modelId="{513CD826-ACC3-40BC-AE28-B5C626B54C4E}" type="presParOf" srcId="{A7AE5109-A2B5-4B04-BFFF-1BEB0792941C}" destId="{04547F66-E3D9-4FCB-8815-08982BC34243}" srcOrd="1" destOrd="0" presId="urn:microsoft.com/office/officeart/2005/8/layout/vList6"/>
    <dgm:cxn modelId="{07F3CCEC-17F9-4A35-B32A-F3724E7AFC3F}" type="presParOf" srcId="{A7AE5109-A2B5-4B04-BFFF-1BEB0792941C}" destId="{B6631EE1-6D22-40FB-9E40-95D537A6A57B}" srcOrd="2" destOrd="0" presId="urn:microsoft.com/office/officeart/2005/8/layout/vList6"/>
    <dgm:cxn modelId="{424EF245-47D7-437A-A29C-3AABC77ED3CA}" type="presParOf" srcId="{B6631EE1-6D22-40FB-9E40-95D537A6A57B}" destId="{B630D409-BACD-4D6E-BE58-0CA51577EB43}" srcOrd="0" destOrd="0" presId="urn:microsoft.com/office/officeart/2005/8/layout/vList6"/>
    <dgm:cxn modelId="{2AD91356-C1F8-4246-9167-9290E416A19B}" type="presParOf" srcId="{B6631EE1-6D22-40FB-9E40-95D537A6A57B}" destId="{353D6C0C-A049-4CD0-AB42-0B3B9A77FD5E}" srcOrd="1" destOrd="0" presId="urn:microsoft.com/office/officeart/2005/8/layout/v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3CF94C-7A3A-4A15-8C49-86DDEAFB5BDA}" type="doc">
      <dgm:prSet loTypeId="urn:microsoft.com/office/officeart/2005/8/layout/hProcess9" loCatId="process" qsTypeId="urn:microsoft.com/office/officeart/2005/8/quickstyle/3d1" qsCatId="3D" csTypeId="urn:microsoft.com/office/officeart/2005/8/colors/colorful5" csCatId="colorful" phldr="1"/>
      <dgm:spPr/>
    </dgm:pt>
    <dgm:pt modelId="{8CBBD8FA-9DE9-4689-96D8-7440D4C933EB}" type="pres">
      <dgm:prSet presAssocID="{FD3CF94C-7A3A-4A15-8C49-86DDEAFB5BDA}" presName="CompostProcess" presStyleCnt="0">
        <dgm:presLayoutVars>
          <dgm:dir/>
          <dgm:resizeHandles val="exact"/>
        </dgm:presLayoutVars>
      </dgm:prSet>
      <dgm:spPr/>
    </dgm:pt>
    <dgm:pt modelId="{80E6A3CC-468B-4420-96AB-A4F9DD0C1BC2}" type="pres">
      <dgm:prSet presAssocID="{FD3CF94C-7A3A-4A15-8C49-86DDEAFB5BDA}" presName="arrow" presStyleLbl="bgShp" presStyleIdx="0" presStyleCnt="1" custAng="2253570" custScaleX="117647" custLinFactNeighborX="3744" custLinFactNeighborY="131"/>
      <dgm:spPr>
        <a:solidFill>
          <a:schemeClr val="tx2">
            <a:lumMod val="60000"/>
            <a:lumOff val="40000"/>
          </a:schemeClr>
        </a:solidFill>
        <a:effectLst>
          <a:glow rad="228600">
            <a:schemeClr val="accent4">
              <a:satMod val="175000"/>
              <a:alpha val="40000"/>
            </a:schemeClr>
          </a:glow>
          <a:reflection blurRad="6350" stA="50000" endA="300" endPos="90000" dir="5400000" sy="-100000" algn="bl" rotWithShape="0"/>
        </a:effectLst>
        <a:scene3d>
          <a:camera prst="orthographicFront"/>
          <a:lightRig rig="flat" dir="t"/>
        </a:scene3d>
        <a:sp3d z="-190500" extrusionH="12700" prstMaterial="plastic">
          <a:bevelT w="50800" h="50800" prst="angle"/>
        </a:sp3d>
      </dgm:spPr>
    </dgm:pt>
    <dgm:pt modelId="{E1FD4CB1-8728-4DF7-9D65-B37832B94A68}" type="pres">
      <dgm:prSet presAssocID="{FD3CF94C-7A3A-4A15-8C49-86DDEAFB5BDA}" presName="linearProcess" presStyleCnt="0"/>
      <dgm:spPr/>
    </dgm:pt>
  </dgm:ptLst>
  <dgm:cxnLst>
    <dgm:cxn modelId="{5BFFB425-E70E-41C6-8F79-3820EAC9A4CF}" type="presOf" srcId="{FD3CF94C-7A3A-4A15-8C49-86DDEAFB5BDA}" destId="{8CBBD8FA-9DE9-4689-96D8-7440D4C933EB}" srcOrd="0" destOrd="0" presId="urn:microsoft.com/office/officeart/2005/8/layout/hProcess9"/>
    <dgm:cxn modelId="{96A39CDE-CC0A-49FE-8726-5CACE7D97757}" type="presParOf" srcId="{8CBBD8FA-9DE9-4689-96D8-7440D4C933EB}" destId="{80E6A3CC-468B-4420-96AB-A4F9DD0C1BC2}" srcOrd="0" destOrd="0" presId="urn:microsoft.com/office/officeart/2005/8/layout/hProcess9"/>
    <dgm:cxn modelId="{FD366926-D428-42B5-BCEB-623239F5CC05}" type="presParOf" srcId="{8CBBD8FA-9DE9-4689-96D8-7440D4C933EB}" destId="{E1FD4CB1-8728-4DF7-9D65-B37832B94A68}" srcOrd="1"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F9B105-C03A-4D8A-9C4C-D5F27930260A}" type="doc">
      <dgm:prSet loTypeId="urn:microsoft.com/office/officeart/2005/8/layout/chevron2" loCatId="process" qsTypeId="urn:microsoft.com/office/officeart/2005/8/quickstyle/3d1" qsCatId="3D" csTypeId="urn:microsoft.com/office/officeart/2005/8/colors/colorful5" csCatId="colorful" phldr="1"/>
      <dgm:spPr/>
      <dgm:t>
        <a:bodyPr/>
        <a:lstStyle/>
        <a:p>
          <a:endParaRPr lang="es-ES"/>
        </a:p>
      </dgm:t>
    </dgm:pt>
    <dgm:pt modelId="{A2987DCB-957D-4313-A6C8-1AEE9EB9EBA2}">
      <dgm:prSet phldrT="[Texto]"/>
      <dgm:spPr/>
      <dgm:t>
        <a:bodyPr/>
        <a:lstStyle/>
        <a:p>
          <a:r>
            <a:rPr lang="es-ES" b="1" dirty="0" smtClean="0"/>
            <a:t>1º</a:t>
          </a:r>
          <a:endParaRPr lang="es-ES" b="1" dirty="0"/>
        </a:p>
      </dgm:t>
    </dgm:pt>
    <dgm:pt modelId="{E86F2985-9E54-4B2A-ACA6-1873EAA3ABAB}" type="parTrans" cxnId="{A4CB0CAB-5D30-45A1-8479-3FC21876C97D}">
      <dgm:prSet/>
      <dgm:spPr/>
      <dgm:t>
        <a:bodyPr/>
        <a:lstStyle/>
        <a:p>
          <a:endParaRPr lang="es-ES" b="1"/>
        </a:p>
      </dgm:t>
    </dgm:pt>
    <dgm:pt modelId="{AA7A2A2C-6913-4EFD-A458-2CCF45E0694D}" type="sibTrans" cxnId="{A4CB0CAB-5D30-45A1-8479-3FC21876C97D}">
      <dgm:prSet/>
      <dgm:spPr/>
      <dgm:t>
        <a:bodyPr/>
        <a:lstStyle/>
        <a:p>
          <a:endParaRPr lang="es-ES" b="1"/>
        </a:p>
      </dgm:t>
    </dgm:pt>
    <dgm:pt modelId="{091C1B9B-CE56-4D7A-8B8C-58A300D598F6}">
      <dgm:prSet phldrT="[Texto]"/>
      <dgm:spPr/>
      <dgm:t>
        <a:bodyPr/>
        <a:lstStyle/>
        <a:p>
          <a:r>
            <a:rPr lang="es-ES" b="1" dirty="0" smtClean="0"/>
            <a:t>Elegir 2 o más imágenes</a:t>
          </a:r>
          <a:endParaRPr lang="es-ES" b="1" dirty="0"/>
        </a:p>
      </dgm:t>
    </dgm:pt>
    <dgm:pt modelId="{5CED6359-1714-490F-992C-4087026C2373}" type="parTrans" cxnId="{6760A94C-2250-4A9A-AAD1-E031A5EEC3BE}">
      <dgm:prSet/>
      <dgm:spPr/>
      <dgm:t>
        <a:bodyPr/>
        <a:lstStyle/>
        <a:p>
          <a:endParaRPr lang="es-ES" b="1"/>
        </a:p>
      </dgm:t>
    </dgm:pt>
    <dgm:pt modelId="{6C8EA221-4DCF-488E-A698-FF1CCA17065F}" type="sibTrans" cxnId="{6760A94C-2250-4A9A-AAD1-E031A5EEC3BE}">
      <dgm:prSet/>
      <dgm:spPr/>
      <dgm:t>
        <a:bodyPr/>
        <a:lstStyle/>
        <a:p>
          <a:endParaRPr lang="es-ES" b="1"/>
        </a:p>
      </dgm:t>
    </dgm:pt>
    <dgm:pt modelId="{6BF3C394-0B04-418D-BBEC-52B25F6147CF}">
      <dgm:prSet phldrT="[Texto]"/>
      <dgm:spPr/>
      <dgm:t>
        <a:bodyPr/>
        <a:lstStyle/>
        <a:p>
          <a:r>
            <a:rPr lang="es-ES" b="1" dirty="0" smtClean="0"/>
            <a:t>Identificar tipo de imagen: pintura, fotografía, cartel de propaganda, caricatura, etc.</a:t>
          </a:r>
          <a:endParaRPr lang="es-ES" b="1" dirty="0"/>
        </a:p>
      </dgm:t>
    </dgm:pt>
    <dgm:pt modelId="{D3584E95-1BC5-4822-A8DF-FED0583553F5}" type="parTrans" cxnId="{D4AB258A-7C43-4C6F-B7C2-2F5502CE299C}">
      <dgm:prSet/>
      <dgm:spPr/>
      <dgm:t>
        <a:bodyPr/>
        <a:lstStyle/>
        <a:p>
          <a:endParaRPr lang="es-ES" b="1"/>
        </a:p>
      </dgm:t>
    </dgm:pt>
    <dgm:pt modelId="{67A0820B-4525-4A5E-84EE-3C074F0D9C57}" type="sibTrans" cxnId="{D4AB258A-7C43-4C6F-B7C2-2F5502CE299C}">
      <dgm:prSet/>
      <dgm:spPr/>
      <dgm:t>
        <a:bodyPr/>
        <a:lstStyle/>
        <a:p>
          <a:endParaRPr lang="es-ES" b="1"/>
        </a:p>
      </dgm:t>
    </dgm:pt>
    <dgm:pt modelId="{98523259-1E7B-4C85-ADA6-5DCF9FB1F4F1}">
      <dgm:prSet phldrT="[Texto]"/>
      <dgm:spPr/>
      <dgm:t>
        <a:bodyPr/>
        <a:lstStyle/>
        <a:p>
          <a:r>
            <a:rPr lang="es-ES" b="1" dirty="0" smtClean="0"/>
            <a:t>2º</a:t>
          </a:r>
          <a:endParaRPr lang="es-ES" b="1" dirty="0"/>
        </a:p>
      </dgm:t>
    </dgm:pt>
    <dgm:pt modelId="{F6B661B5-1A6B-4A70-9199-87137E7FB10A}" type="parTrans" cxnId="{3C74CC46-1D5D-4998-B56C-D1A0CAAE1209}">
      <dgm:prSet/>
      <dgm:spPr/>
      <dgm:t>
        <a:bodyPr/>
        <a:lstStyle/>
        <a:p>
          <a:endParaRPr lang="es-ES" b="1"/>
        </a:p>
      </dgm:t>
    </dgm:pt>
    <dgm:pt modelId="{2C1CD17F-AFC7-48B4-96AD-4AC4CAFD0D51}" type="sibTrans" cxnId="{3C74CC46-1D5D-4998-B56C-D1A0CAAE1209}">
      <dgm:prSet/>
      <dgm:spPr/>
      <dgm:t>
        <a:bodyPr/>
        <a:lstStyle/>
        <a:p>
          <a:endParaRPr lang="es-ES" b="1"/>
        </a:p>
      </dgm:t>
    </dgm:pt>
    <dgm:pt modelId="{DB14C4B6-8D14-4EA5-868D-7301844027D3}">
      <dgm:prSet phldrT="[Texto]"/>
      <dgm:spPr/>
      <dgm:t>
        <a:bodyPr/>
        <a:lstStyle/>
        <a:p>
          <a:r>
            <a:rPr lang="es-ES" b="1" dirty="0" smtClean="0"/>
            <a:t>Identificar lugar o fecha, real o probable.</a:t>
          </a:r>
          <a:endParaRPr lang="es-ES" b="1" dirty="0"/>
        </a:p>
      </dgm:t>
    </dgm:pt>
    <dgm:pt modelId="{26146374-EFAB-4788-9FC0-B96499B861B2}" type="parTrans" cxnId="{64797D8D-8FF3-4DCF-A919-09B208A42C93}">
      <dgm:prSet/>
      <dgm:spPr/>
      <dgm:t>
        <a:bodyPr/>
        <a:lstStyle/>
        <a:p>
          <a:endParaRPr lang="es-ES" b="1"/>
        </a:p>
      </dgm:t>
    </dgm:pt>
    <dgm:pt modelId="{B9A35E3D-6234-4DC8-8521-0F0308309CC5}" type="sibTrans" cxnId="{64797D8D-8FF3-4DCF-A919-09B208A42C93}">
      <dgm:prSet/>
      <dgm:spPr/>
      <dgm:t>
        <a:bodyPr/>
        <a:lstStyle/>
        <a:p>
          <a:endParaRPr lang="es-ES" b="1"/>
        </a:p>
      </dgm:t>
    </dgm:pt>
    <dgm:pt modelId="{07DEB45C-2C82-46EB-9F3E-D3DA18A30B39}">
      <dgm:prSet phldrT="[Texto]"/>
      <dgm:spPr/>
      <dgm:t>
        <a:bodyPr/>
        <a:lstStyle/>
        <a:p>
          <a:r>
            <a:rPr lang="es-ES" b="1" dirty="0" smtClean="0"/>
            <a:t>Inferir intencionalidad del autor. Motivos por los cuales se produjo la imagen.</a:t>
          </a:r>
          <a:endParaRPr lang="es-ES" b="1" dirty="0"/>
        </a:p>
      </dgm:t>
    </dgm:pt>
    <dgm:pt modelId="{AFEBBD37-C1EB-43AB-B392-22012E9A576E}" type="parTrans" cxnId="{02FE2A84-B849-43E1-8FFF-A3DC25C1752B}">
      <dgm:prSet/>
      <dgm:spPr/>
      <dgm:t>
        <a:bodyPr/>
        <a:lstStyle/>
        <a:p>
          <a:endParaRPr lang="es-ES" b="1"/>
        </a:p>
      </dgm:t>
    </dgm:pt>
    <dgm:pt modelId="{92D98DCD-9D92-4E6B-B986-CFA2A64F01F7}" type="sibTrans" cxnId="{02FE2A84-B849-43E1-8FFF-A3DC25C1752B}">
      <dgm:prSet/>
      <dgm:spPr/>
      <dgm:t>
        <a:bodyPr/>
        <a:lstStyle/>
        <a:p>
          <a:endParaRPr lang="es-ES" b="1"/>
        </a:p>
      </dgm:t>
    </dgm:pt>
    <dgm:pt modelId="{E6B420A2-3C3D-4212-807E-D5232E9B0DFD}">
      <dgm:prSet phldrT="[Texto]"/>
      <dgm:spPr/>
      <dgm:t>
        <a:bodyPr/>
        <a:lstStyle/>
        <a:p>
          <a:r>
            <a:rPr lang="es-ES" b="1" dirty="0" smtClean="0"/>
            <a:t>3º</a:t>
          </a:r>
          <a:endParaRPr lang="es-ES" b="1" dirty="0"/>
        </a:p>
      </dgm:t>
    </dgm:pt>
    <dgm:pt modelId="{98A844B6-E0D9-4501-9156-8172A13E5286}" type="parTrans" cxnId="{40B0F38A-921F-468F-A389-16D8481D2F04}">
      <dgm:prSet/>
      <dgm:spPr/>
      <dgm:t>
        <a:bodyPr/>
        <a:lstStyle/>
        <a:p>
          <a:endParaRPr lang="es-ES" b="1"/>
        </a:p>
      </dgm:t>
    </dgm:pt>
    <dgm:pt modelId="{4B4C6312-451E-461C-BA6E-DED6FBD80E9E}" type="sibTrans" cxnId="{40B0F38A-921F-468F-A389-16D8481D2F04}">
      <dgm:prSet/>
      <dgm:spPr/>
      <dgm:t>
        <a:bodyPr/>
        <a:lstStyle/>
        <a:p>
          <a:endParaRPr lang="es-ES" b="1"/>
        </a:p>
      </dgm:t>
    </dgm:pt>
    <dgm:pt modelId="{4CCD38A5-EDB1-420B-A6F5-EAFAF0E0C802}">
      <dgm:prSet phldrT="[Texto]"/>
      <dgm:spPr/>
      <dgm:t>
        <a:bodyPr/>
        <a:lstStyle/>
        <a:p>
          <a:r>
            <a:rPr lang="es-ES" b="1" dirty="0" smtClean="0"/>
            <a:t>Explicar el significado de imagen: contextualizar </a:t>
          </a:r>
          <a:endParaRPr lang="es-ES" b="1" dirty="0"/>
        </a:p>
      </dgm:t>
    </dgm:pt>
    <dgm:pt modelId="{051F4DEE-D209-47C3-9902-A480B83E8E68}" type="parTrans" cxnId="{BBEC09D1-4991-4D26-80D8-E637F873BBB3}">
      <dgm:prSet/>
      <dgm:spPr/>
      <dgm:t>
        <a:bodyPr/>
        <a:lstStyle/>
        <a:p>
          <a:endParaRPr lang="es-ES" b="1"/>
        </a:p>
      </dgm:t>
    </dgm:pt>
    <dgm:pt modelId="{2C6FE946-8F7D-4D3F-82E5-0D0A3319CDA4}" type="sibTrans" cxnId="{BBEC09D1-4991-4D26-80D8-E637F873BBB3}">
      <dgm:prSet/>
      <dgm:spPr/>
      <dgm:t>
        <a:bodyPr/>
        <a:lstStyle/>
        <a:p>
          <a:endParaRPr lang="es-ES" b="1"/>
        </a:p>
      </dgm:t>
    </dgm:pt>
    <dgm:pt modelId="{AD6F81C8-73DA-4498-882B-1659908358FA}">
      <dgm:prSet phldrT="[Texto]"/>
      <dgm:spPr/>
      <dgm:t>
        <a:bodyPr/>
        <a:lstStyle/>
        <a:p>
          <a:r>
            <a:rPr lang="es-ES" b="1" dirty="0" smtClean="0"/>
            <a:t>Inventar un título a la imagen</a:t>
          </a:r>
          <a:endParaRPr lang="es-ES" b="1" dirty="0"/>
        </a:p>
      </dgm:t>
    </dgm:pt>
    <dgm:pt modelId="{4938F56B-BBC6-455D-9CAD-212BA44D6766}" type="parTrans" cxnId="{B7ED59EA-4B06-40E0-9094-E5F85F0C1F90}">
      <dgm:prSet/>
      <dgm:spPr/>
      <dgm:t>
        <a:bodyPr/>
        <a:lstStyle/>
        <a:p>
          <a:endParaRPr lang="es-ES" b="1"/>
        </a:p>
      </dgm:t>
    </dgm:pt>
    <dgm:pt modelId="{A0C579F5-9C14-4488-96C6-D465042EAA28}" type="sibTrans" cxnId="{B7ED59EA-4B06-40E0-9094-E5F85F0C1F90}">
      <dgm:prSet/>
      <dgm:spPr/>
      <dgm:t>
        <a:bodyPr/>
        <a:lstStyle/>
        <a:p>
          <a:endParaRPr lang="es-ES" b="1"/>
        </a:p>
      </dgm:t>
    </dgm:pt>
    <dgm:pt modelId="{1DB16ACF-9E25-4D8A-A22B-F6FF14B29BCD}">
      <dgm:prSet phldrT="[Texto]"/>
      <dgm:spPr/>
      <dgm:t>
        <a:bodyPr/>
        <a:lstStyle/>
        <a:p>
          <a:r>
            <a:rPr lang="es-ES" b="1" dirty="0" smtClean="0"/>
            <a:t>Observar e identificar colores, símbolos, personajes.</a:t>
          </a:r>
          <a:endParaRPr lang="es-ES" b="1" dirty="0"/>
        </a:p>
      </dgm:t>
    </dgm:pt>
    <dgm:pt modelId="{8981CEC8-B847-4563-9E22-82024482AAB2}" type="parTrans" cxnId="{BDB411DC-7565-4FBB-A52F-CF9C08A51FB9}">
      <dgm:prSet/>
      <dgm:spPr/>
      <dgm:t>
        <a:bodyPr/>
        <a:lstStyle/>
        <a:p>
          <a:endParaRPr lang="es-ES" b="1"/>
        </a:p>
      </dgm:t>
    </dgm:pt>
    <dgm:pt modelId="{CBA24831-DB20-4136-929D-E05DC7AC1FA8}" type="sibTrans" cxnId="{BDB411DC-7565-4FBB-A52F-CF9C08A51FB9}">
      <dgm:prSet/>
      <dgm:spPr/>
      <dgm:t>
        <a:bodyPr/>
        <a:lstStyle/>
        <a:p>
          <a:endParaRPr lang="es-ES" b="1"/>
        </a:p>
      </dgm:t>
    </dgm:pt>
    <dgm:pt modelId="{545BC90C-BF62-4C6F-B870-F20F126AC98B}">
      <dgm:prSet phldrT="[Texto]"/>
      <dgm:spPr/>
      <dgm:t>
        <a:bodyPr/>
        <a:lstStyle/>
        <a:p>
          <a:r>
            <a:rPr lang="es-ES" b="1" dirty="0" smtClean="0"/>
            <a:t>Buscar información sobre hito o proceso retratado</a:t>
          </a:r>
          <a:endParaRPr lang="es-ES" b="1" dirty="0"/>
        </a:p>
      </dgm:t>
    </dgm:pt>
    <dgm:pt modelId="{8EBB1664-9606-44C9-B4F8-91F4FBAEFA9D}" type="parTrans" cxnId="{FA8003B7-DDB1-4A1E-B36C-D3DD91980B6C}">
      <dgm:prSet/>
      <dgm:spPr/>
      <dgm:t>
        <a:bodyPr/>
        <a:lstStyle/>
        <a:p>
          <a:endParaRPr lang="es-ES" b="1"/>
        </a:p>
      </dgm:t>
    </dgm:pt>
    <dgm:pt modelId="{40C5CF56-6E70-46B4-BB4E-CC4CDA10B88A}" type="sibTrans" cxnId="{FA8003B7-DDB1-4A1E-B36C-D3DD91980B6C}">
      <dgm:prSet/>
      <dgm:spPr/>
      <dgm:t>
        <a:bodyPr/>
        <a:lstStyle/>
        <a:p>
          <a:endParaRPr lang="es-ES" b="1"/>
        </a:p>
      </dgm:t>
    </dgm:pt>
    <dgm:pt modelId="{9C53EB54-EF74-4471-AC77-49F90BC065A7}">
      <dgm:prSet phldrT="[Texto]"/>
      <dgm:spPr/>
      <dgm:t>
        <a:bodyPr/>
        <a:lstStyle/>
        <a:p>
          <a:r>
            <a:rPr lang="es-ES" b="1" dirty="0" smtClean="0"/>
            <a:t>Contrastar información con fuentes y bibliografía </a:t>
          </a:r>
          <a:endParaRPr lang="es-ES" b="1" dirty="0"/>
        </a:p>
      </dgm:t>
    </dgm:pt>
    <dgm:pt modelId="{0F794EB5-8BD0-4C3C-81B5-AB8D7174D1BA}" type="parTrans" cxnId="{A663AFC9-A9F2-4FD1-ADA6-10713BAE8EE3}">
      <dgm:prSet/>
      <dgm:spPr/>
      <dgm:t>
        <a:bodyPr/>
        <a:lstStyle/>
        <a:p>
          <a:endParaRPr lang="es-ES" b="1"/>
        </a:p>
      </dgm:t>
    </dgm:pt>
    <dgm:pt modelId="{BBB87DB2-98EB-4DEE-A6F0-250C1E594B58}" type="sibTrans" cxnId="{A663AFC9-A9F2-4FD1-ADA6-10713BAE8EE3}">
      <dgm:prSet/>
      <dgm:spPr/>
      <dgm:t>
        <a:bodyPr/>
        <a:lstStyle/>
        <a:p>
          <a:endParaRPr lang="es-ES" b="1"/>
        </a:p>
      </dgm:t>
    </dgm:pt>
    <dgm:pt modelId="{9E8605BA-6B26-4542-A14C-C8169316A65E}" type="pres">
      <dgm:prSet presAssocID="{5FF9B105-C03A-4D8A-9C4C-D5F27930260A}" presName="linearFlow" presStyleCnt="0">
        <dgm:presLayoutVars>
          <dgm:dir/>
          <dgm:animLvl val="lvl"/>
          <dgm:resizeHandles val="exact"/>
        </dgm:presLayoutVars>
      </dgm:prSet>
      <dgm:spPr/>
      <dgm:t>
        <a:bodyPr/>
        <a:lstStyle/>
        <a:p>
          <a:endParaRPr lang="es-ES"/>
        </a:p>
      </dgm:t>
    </dgm:pt>
    <dgm:pt modelId="{F8792FB8-42F6-4E90-858A-78A83472C3F0}" type="pres">
      <dgm:prSet presAssocID="{A2987DCB-957D-4313-A6C8-1AEE9EB9EBA2}" presName="composite" presStyleCnt="0"/>
      <dgm:spPr/>
    </dgm:pt>
    <dgm:pt modelId="{9AF3B51F-DC77-4024-A599-49D86B498D3C}" type="pres">
      <dgm:prSet presAssocID="{A2987DCB-957D-4313-A6C8-1AEE9EB9EBA2}" presName="parentText" presStyleLbl="alignNode1" presStyleIdx="0" presStyleCnt="3" custLinFactNeighborY="17312">
        <dgm:presLayoutVars>
          <dgm:chMax val="1"/>
          <dgm:bulletEnabled val="1"/>
        </dgm:presLayoutVars>
      </dgm:prSet>
      <dgm:spPr/>
      <dgm:t>
        <a:bodyPr/>
        <a:lstStyle/>
        <a:p>
          <a:endParaRPr lang="es-ES"/>
        </a:p>
      </dgm:t>
    </dgm:pt>
    <dgm:pt modelId="{8EA65F24-D79E-4904-B1A8-ED97D0C39E68}" type="pres">
      <dgm:prSet presAssocID="{A2987DCB-957D-4313-A6C8-1AEE9EB9EBA2}" presName="descendantText" presStyleLbl="alignAcc1" presStyleIdx="0" presStyleCnt="3" custLinFactNeighborX="27" custLinFactNeighborY="26633">
        <dgm:presLayoutVars>
          <dgm:bulletEnabled val="1"/>
        </dgm:presLayoutVars>
      </dgm:prSet>
      <dgm:spPr/>
      <dgm:t>
        <a:bodyPr/>
        <a:lstStyle/>
        <a:p>
          <a:endParaRPr lang="es-ES"/>
        </a:p>
      </dgm:t>
    </dgm:pt>
    <dgm:pt modelId="{C4F472E3-E1A1-4039-9950-3B87B0016C50}" type="pres">
      <dgm:prSet presAssocID="{AA7A2A2C-6913-4EFD-A458-2CCF45E0694D}" presName="sp" presStyleCnt="0"/>
      <dgm:spPr/>
    </dgm:pt>
    <dgm:pt modelId="{371ECAE4-CF26-4D7C-B6C6-42F120FC139E}" type="pres">
      <dgm:prSet presAssocID="{98523259-1E7B-4C85-ADA6-5DCF9FB1F4F1}" presName="composite" presStyleCnt="0"/>
      <dgm:spPr/>
    </dgm:pt>
    <dgm:pt modelId="{98CBEAEF-99D7-403E-A46E-D42EB246D621}" type="pres">
      <dgm:prSet presAssocID="{98523259-1E7B-4C85-ADA6-5DCF9FB1F4F1}" presName="parentText" presStyleLbl="alignNode1" presStyleIdx="1" presStyleCnt="3">
        <dgm:presLayoutVars>
          <dgm:chMax val="1"/>
          <dgm:bulletEnabled val="1"/>
        </dgm:presLayoutVars>
      </dgm:prSet>
      <dgm:spPr/>
      <dgm:t>
        <a:bodyPr/>
        <a:lstStyle/>
        <a:p>
          <a:endParaRPr lang="es-ES"/>
        </a:p>
      </dgm:t>
    </dgm:pt>
    <dgm:pt modelId="{4EB8E3A2-9FB9-41D8-9551-675BA5E45470}" type="pres">
      <dgm:prSet presAssocID="{98523259-1E7B-4C85-ADA6-5DCF9FB1F4F1}" presName="descendantText" presStyleLbl="alignAcc1" presStyleIdx="1" presStyleCnt="3" custScaleY="156575">
        <dgm:presLayoutVars>
          <dgm:bulletEnabled val="1"/>
        </dgm:presLayoutVars>
      </dgm:prSet>
      <dgm:spPr/>
      <dgm:t>
        <a:bodyPr/>
        <a:lstStyle/>
        <a:p>
          <a:endParaRPr lang="es-ES"/>
        </a:p>
      </dgm:t>
    </dgm:pt>
    <dgm:pt modelId="{8F51C12D-9205-4C57-87D4-8F76E1B92242}" type="pres">
      <dgm:prSet presAssocID="{2C1CD17F-AFC7-48B4-96AD-4AC4CAFD0D51}" presName="sp" presStyleCnt="0"/>
      <dgm:spPr/>
    </dgm:pt>
    <dgm:pt modelId="{871D6824-281F-4DCB-BA13-145039B6B4CA}" type="pres">
      <dgm:prSet presAssocID="{E6B420A2-3C3D-4212-807E-D5232E9B0DFD}" presName="composite" presStyleCnt="0"/>
      <dgm:spPr/>
    </dgm:pt>
    <dgm:pt modelId="{F6872813-4FF6-4579-9909-63DDEB6B8574}" type="pres">
      <dgm:prSet presAssocID="{E6B420A2-3C3D-4212-807E-D5232E9B0DFD}" presName="parentText" presStyleLbl="alignNode1" presStyleIdx="2" presStyleCnt="3">
        <dgm:presLayoutVars>
          <dgm:chMax val="1"/>
          <dgm:bulletEnabled val="1"/>
        </dgm:presLayoutVars>
      </dgm:prSet>
      <dgm:spPr/>
      <dgm:t>
        <a:bodyPr/>
        <a:lstStyle/>
        <a:p>
          <a:endParaRPr lang="es-ES"/>
        </a:p>
      </dgm:t>
    </dgm:pt>
    <dgm:pt modelId="{821A5EA2-EF29-4961-8CDC-00A1A2A9F157}" type="pres">
      <dgm:prSet presAssocID="{E6B420A2-3C3D-4212-807E-D5232E9B0DFD}" presName="descendantText" presStyleLbl="alignAcc1" presStyleIdx="2" presStyleCnt="3">
        <dgm:presLayoutVars>
          <dgm:bulletEnabled val="1"/>
        </dgm:presLayoutVars>
      </dgm:prSet>
      <dgm:spPr/>
      <dgm:t>
        <a:bodyPr/>
        <a:lstStyle/>
        <a:p>
          <a:endParaRPr lang="es-ES"/>
        </a:p>
      </dgm:t>
    </dgm:pt>
  </dgm:ptLst>
  <dgm:cxnLst>
    <dgm:cxn modelId="{F31F3477-CFD6-4E01-8649-57DAF3187D6F}" type="presOf" srcId="{07DEB45C-2C82-46EB-9F3E-D3DA18A30B39}" destId="{4EB8E3A2-9FB9-41D8-9551-675BA5E45470}" srcOrd="0" destOrd="1" presId="urn:microsoft.com/office/officeart/2005/8/layout/chevron2"/>
    <dgm:cxn modelId="{2BCBDAE4-7EFF-4101-AA73-029A5758E81C}" type="presOf" srcId="{545BC90C-BF62-4C6F-B870-F20F126AC98B}" destId="{4EB8E3A2-9FB9-41D8-9551-675BA5E45470}" srcOrd="0" destOrd="2" presId="urn:microsoft.com/office/officeart/2005/8/layout/chevron2"/>
    <dgm:cxn modelId="{60173F75-9A6D-4038-A541-1378D9C99C72}" type="presOf" srcId="{A2987DCB-957D-4313-A6C8-1AEE9EB9EBA2}" destId="{9AF3B51F-DC77-4024-A599-49D86B498D3C}" srcOrd="0" destOrd="0" presId="urn:microsoft.com/office/officeart/2005/8/layout/chevron2"/>
    <dgm:cxn modelId="{64797D8D-8FF3-4DCF-A919-09B208A42C93}" srcId="{98523259-1E7B-4C85-ADA6-5DCF9FB1F4F1}" destId="{DB14C4B6-8D14-4EA5-868D-7301844027D3}" srcOrd="0" destOrd="0" parTransId="{26146374-EFAB-4788-9FC0-B96499B861B2}" sibTransId="{B9A35E3D-6234-4DC8-8521-0F0308309CC5}"/>
    <dgm:cxn modelId="{B7ED59EA-4B06-40E0-9094-E5F85F0C1F90}" srcId="{E6B420A2-3C3D-4212-807E-D5232E9B0DFD}" destId="{AD6F81C8-73DA-4498-882B-1659908358FA}" srcOrd="1" destOrd="0" parTransId="{4938F56B-BBC6-455D-9CAD-212BA44D6766}" sibTransId="{A0C579F5-9C14-4488-96C6-D465042EAA28}"/>
    <dgm:cxn modelId="{1508C319-FBBF-4B3B-A75F-93EA2C04EE5F}" type="presOf" srcId="{091C1B9B-CE56-4D7A-8B8C-58A300D598F6}" destId="{8EA65F24-D79E-4904-B1A8-ED97D0C39E68}" srcOrd="0" destOrd="0" presId="urn:microsoft.com/office/officeart/2005/8/layout/chevron2"/>
    <dgm:cxn modelId="{02FE2A84-B849-43E1-8FFF-A3DC25C1752B}" srcId="{98523259-1E7B-4C85-ADA6-5DCF9FB1F4F1}" destId="{07DEB45C-2C82-46EB-9F3E-D3DA18A30B39}" srcOrd="1" destOrd="0" parTransId="{AFEBBD37-C1EB-43AB-B392-22012E9A576E}" sibTransId="{92D98DCD-9D92-4E6B-B986-CFA2A64F01F7}"/>
    <dgm:cxn modelId="{40B0F38A-921F-468F-A389-16D8481D2F04}" srcId="{5FF9B105-C03A-4D8A-9C4C-D5F27930260A}" destId="{E6B420A2-3C3D-4212-807E-D5232E9B0DFD}" srcOrd="2" destOrd="0" parTransId="{98A844B6-E0D9-4501-9156-8172A13E5286}" sibTransId="{4B4C6312-451E-461C-BA6E-DED6FBD80E9E}"/>
    <dgm:cxn modelId="{10A02A6A-0D17-4CA7-B74B-EDE575EB3503}" type="presOf" srcId="{5FF9B105-C03A-4D8A-9C4C-D5F27930260A}" destId="{9E8605BA-6B26-4542-A14C-C8169316A65E}" srcOrd="0" destOrd="0" presId="urn:microsoft.com/office/officeart/2005/8/layout/chevron2"/>
    <dgm:cxn modelId="{937E585F-7C2F-496D-91C9-7C5FF4E33D75}" type="presOf" srcId="{AD6F81C8-73DA-4498-882B-1659908358FA}" destId="{821A5EA2-EF29-4961-8CDC-00A1A2A9F157}" srcOrd="0" destOrd="1" presId="urn:microsoft.com/office/officeart/2005/8/layout/chevron2"/>
    <dgm:cxn modelId="{2A27159D-1401-435F-9471-7077F820A33F}" type="presOf" srcId="{4CCD38A5-EDB1-420B-A6F5-EAFAF0E0C802}" destId="{821A5EA2-EF29-4961-8CDC-00A1A2A9F157}" srcOrd="0" destOrd="0" presId="urn:microsoft.com/office/officeart/2005/8/layout/chevron2"/>
    <dgm:cxn modelId="{FA8003B7-DDB1-4A1E-B36C-D3DD91980B6C}" srcId="{98523259-1E7B-4C85-ADA6-5DCF9FB1F4F1}" destId="{545BC90C-BF62-4C6F-B870-F20F126AC98B}" srcOrd="2" destOrd="0" parTransId="{8EBB1664-9606-44C9-B4F8-91F4FBAEFA9D}" sibTransId="{40C5CF56-6E70-46B4-BB4E-CC4CDA10B88A}"/>
    <dgm:cxn modelId="{4B0E4FD3-6A80-46DE-8863-251C4957818B}" type="presOf" srcId="{DB14C4B6-8D14-4EA5-868D-7301844027D3}" destId="{4EB8E3A2-9FB9-41D8-9551-675BA5E45470}" srcOrd="0" destOrd="0" presId="urn:microsoft.com/office/officeart/2005/8/layout/chevron2"/>
    <dgm:cxn modelId="{BBEC09D1-4991-4D26-80D8-E637F873BBB3}" srcId="{E6B420A2-3C3D-4212-807E-D5232E9B0DFD}" destId="{4CCD38A5-EDB1-420B-A6F5-EAFAF0E0C802}" srcOrd="0" destOrd="0" parTransId="{051F4DEE-D209-47C3-9902-A480B83E8E68}" sibTransId="{2C6FE946-8F7D-4D3F-82E5-0D0A3319CDA4}"/>
    <dgm:cxn modelId="{99044904-1849-4D5A-B6D9-F5D64D03D6AF}" type="presOf" srcId="{6BF3C394-0B04-418D-BBEC-52B25F6147CF}" destId="{8EA65F24-D79E-4904-B1A8-ED97D0C39E68}" srcOrd="0" destOrd="1" presId="urn:microsoft.com/office/officeart/2005/8/layout/chevron2"/>
    <dgm:cxn modelId="{6760A94C-2250-4A9A-AAD1-E031A5EEC3BE}" srcId="{A2987DCB-957D-4313-A6C8-1AEE9EB9EBA2}" destId="{091C1B9B-CE56-4D7A-8B8C-58A300D598F6}" srcOrd="0" destOrd="0" parTransId="{5CED6359-1714-490F-992C-4087026C2373}" sibTransId="{6C8EA221-4DCF-488E-A698-FF1CCA17065F}"/>
    <dgm:cxn modelId="{E9B3C670-71B4-46E3-BE62-8A678B0BAF49}" type="presOf" srcId="{1DB16ACF-9E25-4D8A-A22B-F6FF14B29BCD}" destId="{8EA65F24-D79E-4904-B1A8-ED97D0C39E68}" srcOrd="0" destOrd="2" presId="urn:microsoft.com/office/officeart/2005/8/layout/chevron2"/>
    <dgm:cxn modelId="{3C74CC46-1D5D-4998-B56C-D1A0CAAE1209}" srcId="{5FF9B105-C03A-4D8A-9C4C-D5F27930260A}" destId="{98523259-1E7B-4C85-ADA6-5DCF9FB1F4F1}" srcOrd="1" destOrd="0" parTransId="{F6B661B5-1A6B-4A70-9199-87137E7FB10A}" sibTransId="{2C1CD17F-AFC7-48B4-96AD-4AC4CAFD0D51}"/>
    <dgm:cxn modelId="{A4CB0CAB-5D30-45A1-8479-3FC21876C97D}" srcId="{5FF9B105-C03A-4D8A-9C4C-D5F27930260A}" destId="{A2987DCB-957D-4313-A6C8-1AEE9EB9EBA2}" srcOrd="0" destOrd="0" parTransId="{E86F2985-9E54-4B2A-ACA6-1873EAA3ABAB}" sibTransId="{AA7A2A2C-6913-4EFD-A458-2CCF45E0694D}"/>
    <dgm:cxn modelId="{D773D9B5-0326-4DE4-B544-9D76E5E8A501}" type="presOf" srcId="{9C53EB54-EF74-4471-AC77-49F90BC065A7}" destId="{4EB8E3A2-9FB9-41D8-9551-675BA5E45470}" srcOrd="0" destOrd="3" presId="urn:microsoft.com/office/officeart/2005/8/layout/chevron2"/>
    <dgm:cxn modelId="{A663AFC9-A9F2-4FD1-ADA6-10713BAE8EE3}" srcId="{98523259-1E7B-4C85-ADA6-5DCF9FB1F4F1}" destId="{9C53EB54-EF74-4471-AC77-49F90BC065A7}" srcOrd="3" destOrd="0" parTransId="{0F794EB5-8BD0-4C3C-81B5-AB8D7174D1BA}" sibTransId="{BBB87DB2-98EB-4DEE-A6F0-250C1E594B58}"/>
    <dgm:cxn modelId="{F72C0428-95E1-4469-99A8-3144C73D986B}" type="presOf" srcId="{E6B420A2-3C3D-4212-807E-D5232E9B0DFD}" destId="{F6872813-4FF6-4579-9909-63DDEB6B8574}" srcOrd="0" destOrd="0" presId="urn:microsoft.com/office/officeart/2005/8/layout/chevron2"/>
    <dgm:cxn modelId="{BDB411DC-7565-4FBB-A52F-CF9C08A51FB9}" srcId="{A2987DCB-957D-4313-A6C8-1AEE9EB9EBA2}" destId="{1DB16ACF-9E25-4D8A-A22B-F6FF14B29BCD}" srcOrd="2" destOrd="0" parTransId="{8981CEC8-B847-4563-9E22-82024482AAB2}" sibTransId="{CBA24831-DB20-4136-929D-E05DC7AC1FA8}"/>
    <dgm:cxn modelId="{CAAA0F67-4598-4E4A-9BAD-3E9CE0EDFEA4}" type="presOf" srcId="{98523259-1E7B-4C85-ADA6-5DCF9FB1F4F1}" destId="{98CBEAEF-99D7-403E-A46E-D42EB246D621}" srcOrd="0" destOrd="0" presId="urn:microsoft.com/office/officeart/2005/8/layout/chevron2"/>
    <dgm:cxn modelId="{D4AB258A-7C43-4C6F-B7C2-2F5502CE299C}" srcId="{A2987DCB-957D-4313-A6C8-1AEE9EB9EBA2}" destId="{6BF3C394-0B04-418D-BBEC-52B25F6147CF}" srcOrd="1" destOrd="0" parTransId="{D3584E95-1BC5-4822-A8DF-FED0583553F5}" sibTransId="{67A0820B-4525-4A5E-84EE-3C074F0D9C57}"/>
    <dgm:cxn modelId="{EE5F089A-C95A-4910-8BE8-03F4A7883A4F}" type="presParOf" srcId="{9E8605BA-6B26-4542-A14C-C8169316A65E}" destId="{F8792FB8-42F6-4E90-858A-78A83472C3F0}" srcOrd="0" destOrd="0" presId="urn:microsoft.com/office/officeart/2005/8/layout/chevron2"/>
    <dgm:cxn modelId="{C8FB3150-4A42-41FB-945C-EEB340B711F2}" type="presParOf" srcId="{F8792FB8-42F6-4E90-858A-78A83472C3F0}" destId="{9AF3B51F-DC77-4024-A599-49D86B498D3C}" srcOrd="0" destOrd="0" presId="urn:microsoft.com/office/officeart/2005/8/layout/chevron2"/>
    <dgm:cxn modelId="{349B4480-78D8-44A5-8ED1-E405501CEE53}" type="presParOf" srcId="{F8792FB8-42F6-4E90-858A-78A83472C3F0}" destId="{8EA65F24-D79E-4904-B1A8-ED97D0C39E68}" srcOrd="1" destOrd="0" presId="urn:microsoft.com/office/officeart/2005/8/layout/chevron2"/>
    <dgm:cxn modelId="{3D191AB2-02BA-44E6-92C1-D9AAEC437BAC}" type="presParOf" srcId="{9E8605BA-6B26-4542-A14C-C8169316A65E}" destId="{C4F472E3-E1A1-4039-9950-3B87B0016C50}" srcOrd="1" destOrd="0" presId="urn:microsoft.com/office/officeart/2005/8/layout/chevron2"/>
    <dgm:cxn modelId="{0641E47C-D497-478E-930E-F7AF6D4415AA}" type="presParOf" srcId="{9E8605BA-6B26-4542-A14C-C8169316A65E}" destId="{371ECAE4-CF26-4D7C-B6C6-42F120FC139E}" srcOrd="2" destOrd="0" presId="urn:microsoft.com/office/officeart/2005/8/layout/chevron2"/>
    <dgm:cxn modelId="{7CB82016-F8E8-465C-B955-6B8627D310CF}" type="presParOf" srcId="{371ECAE4-CF26-4D7C-B6C6-42F120FC139E}" destId="{98CBEAEF-99D7-403E-A46E-D42EB246D621}" srcOrd="0" destOrd="0" presId="urn:microsoft.com/office/officeart/2005/8/layout/chevron2"/>
    <dgm:cxn modelId="{5887D96A-B7FB-4525-A980-196FA2F58BB3}" type="presParOf" srcId="{371ECAE4-CF26-4D7C-B6C6-42F120FC139E}" destId="{4EB8E3A2-9FB9-41D8-9551-675BA5E45470}" srcOrd="1" destOrd="0" presId="urn:microsoft.com/office/officeart/2005/8/layout/chevron2"/>
    <dgm:cxn modelId="{EF51EAC6-31A0-4A70-9BFA-40DC57D68E79}" type="presParOf" srcId="{9E8605BA-6B26-4542-A14C-C8169316A65E}" destId="{8F51C12D-9205-4C57-87D4-8F76E1B92242}" srcOrd="3" destOrd="0" presId="urn:microsoft.com/office/officeart/2005/8/layout/chevron2"/>
    <dgm:cxn modelId="{F05B56FC-6E62-48A7-8D47-73B4F2205A9A}" type="presParOf" srcId="{9E8605BA-6B26-4542-A14C-C8169316A65E}" destId="{871D6824-281F-4DCB-BA13-145039B6B4CA}" srcOrd="4" destOrd="0" presId="urn:microsoft.com/office/officeart/2005/8/layout/chevron2"/>
    <dgm:cxn modelId="{F20A4789-0418-4845-92A8-4D0A3D154279}" type="presParOf" srcId="{871D6824-281F-4DCB-BA13-145039B6B4CA}" destId="{F6872813-4FF6-4579-9909-63DDEB6B8574}" srcOrd="0" destOrd="0" presId="urn:microsoft.com/office/officeart/2005/8/layout/chevron2"/>
    <dgm:cxn modelId="{671C4773-4A8F-490F-A414-340E8F70E065}" type="presParOf" srcId="{871D6824-281F-4DCB-BA13-145039B6B4CA}" destId="{821A5EA2-EF29-4961-8CDC-00A1A2A9F15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ADD9B2-2CA7-4289-95A5-88DCACAA76BD}" type="doc">
      <dgm:prSet loTypeId="urn:microsoft.com/office/officeart/2005/8/layout/hList6" loCatId="list" qsTypeId="urn:microsoft.com/office/officeart/2005/8/quickstyle/3d1" qsCatId="3D" csTypeId="urn:microsoft.com/office/officeart/2005/8/colors/colorful5" csCatId="colorful" phldr="1"/>
      <dgm:spPr/>
      <dgm:t>
        <a:bodyPr/>
        <a:lstStyle/>
        <a:p>
          <a:endParaRPr lang="es-ES"/>
        </a:p>
      </dgm:t>
    </dgm:pt>
    <dgm:pt modelId="{A1EF9CC7-1C19-4B19-89C9-85E0D27A0CC9}">
      <dgm:prSet phldrT="[Texto]"/>
      <dgm:spPr>
        <a:solidFill>
          <a:schemeClr val="bg1"/>
        </a:solidFill>
        <a:ln w="28575">
          <a:solidFill>
            <a:srgbClr val="7030A0"/>
          </a:solidFill>
        </a:ln>
      </dgm:spPr>
      <dgm:t>
        <a:bodyPr/>
        <a:lstStyle/>
        <a:p>
          <a:r>
            <a:rPr lang="es-ES" b="1" dirty="0" smtClean="0">
              <a:solidFill>
                <a:schemeClr val="tx1"/>
              </a:solidFill>
            </a:rPr>
            <a:t>WEB RECOMENDADAS</a:t>
          </a:r>
          <a:endParaRPr lang="es-ES" b="1" dirty="0">
            <a:solidFill>
              <a:schemeClr val="tx1"/>
            </a:solidFill>
          </a:endParaRPr>
        </a:p>
      </dgm:t>
    </dgm:pt>
    <dgm:pt modelId="{E6D0B6E3-0C19-4EC4-BE53-742E4264FCE6}" type="parTrans" cxnId="{BF467581-0AC4-4D95-8423-32D8773998FF}">
      <dgm:prSet/>
      <dgm:spPr/>
      <dgm:t>
        <a:bodyPr/>
        <a:lstStyle/>
        <a:p>
          <a:endParaRPr lang="es-ES"/>
        </a:p>
      </dgm:t>
    </dgm:pt>
    <dgm:pt modelId="{A22386CA-2C46-444C-A9D3-9A7F1E5AB619}" type="sibTrans" cxnId="{BF467581-0AC4-4D95-8423-32D8773998FF}">
      <dgm:prSet/>
      <dgm:spPr/>
      <dgm:t>
        <a:bodyPr/>
        <a:lstStyle/>
        <a:p>
          <a:endParaRPr lang="es-ES"/>
        </a:p>
      </dgm:t>
    </dgm:pt>
    <dgm:pt modelId="{D206CA4D-1E02-4C6E-8BA0-667144DC97F7}">
      <dgm:prSet phldrT="[Texto]"/>
      <dgm:spPr>
        <a:solidFill>
          <a:schemeClr val="bg1"/>
        </a:solidFill>
        <a:ln w="38100">
          <a:solidFill>
            <a:srgbClr val="99CC00"/>
          </a:solidFill>
        </a:ln>
      </dgm:spPr>
      <dgm:t>
        <a:bodyPr/>
        <a:lstStyle/>
        <a:p>
          <a:endParaRPr lang="es-ES" sz="2300" dirty="0"/>
        </a:p>
      </dgm:t>
    </dgm:pt>
    <dgm:pt modelId="{1868CE49-4F77-41CE-BF3C-736F52950300}" type="parTrans" cxnId="{96A91D45-A898-4B37-81F2-6FD13EDCEA2D}">
      <dgm:prSet/>
      <dgm:spPr/>
      <dgm:t>
        <a:bodyPr/>
        <a:lstStyle/>
        <a:p>
          <a:endParaRPr lang="es-ES"/>
        </a:p>
      </dgm:t>
    </dgm:pt>
    <dgm:pt modelId="{D3F0FEC2-0A4E-47F1-9BE4-25BE8C9A53FD}" type="sibTrans" cxnId="{96A91D45-A898-4B37-81F2-6FD13EDCEA2D}">
      <dgm:prSet/>
      <dgm:spPr/>
      <dgm:t>
        <a:bodyPr/>
        <a:lstStyle/>
        <a:p>
          <a:endParaRPr lang="es-ES"/>
        </a:p>
      </dgm:t>
    </dgm:pt>
    <dgm:pt modelId="{9AA5ADCF-568B-4E2D-BA4E-FAFCEE657EE1}">
      <dgm:prSet phldrT="[Texto]" custT="1"/>
      <dgm:spPr>
        <a:solidFill>
          <a:schemeClr val="bg1"/>
        </a:solidFill>
        <a:ln w="38100">
          <a:solidFill>
            <a:srgbClr val="99CC00"/>
          </a:solidFill>
        </a:ln>
      </dgm:spPr>
      <dgm:t>
        <a:bodyPr/>
        <a:lstStyle/>
        <a:p>
          <a:r>
            <a:rPr lang="es-ES" sz="3200" b="1" dirty="0" smtClean="0">
              <a:hlinkClick xmlns:r="http://schemas.openxmlformats.org/officeDocument/2006/relationships" r:id="rId1"/>
            </a:rPr>
            <a:t>www.historia1imagen.cl</a:t>
          </a:r>
          <a:r>
            <a:rPr lang="es-ES" sz="3200" b="1" dirty="0" smtClean="0"/>
            <a:t> </a:t>
          </a:r>
          <a:endParaRPr lang="es-ES" sz="3200" b="1" dirty="0"/>
        </a:p>
      </dgm:t>
    </dgm:pt>
    <dgm:pt modelId="{13C99FA5-2165-4BD3-9153-4E9747941B0E}" type="parTrans" cxnId="{9954D351-F2D1-4D60-909A-6D0C4040FC9C}">
      <dgm:prSet/>
      <dgm:spPr/>
      <dgm:t>
        <a:bodyPr/>
        <a:lstStyle/>
        <a:p>
          <a:endParaRPr lang="es-ES"/>
        </a:p>
      </dgm:t>
    </dgm:pt>
    <dgm:pt modelId="{11483A9A-296E-4B41-96D4-408C43B941FD}" type="sibTrans" cxnId="{9954D351-F2D1-4D60-909A-6D0C4040FC9C}">
      <dgm:prSet/>
      <dgm:spPr/>
      <dgm:t>
        <a:bodyPr/>
        <a:lstStyle/>
        <a:p>
          <a:endParaRPr lang="es-ES"/>
        </a:p>
      </dgm:t>
    </dgm:pt>
    <dgm:pt modelId="{54128E67-5545-41D3-B9FE-667201AD888B}">
      <dgm:prSet phldrT="[Texto]" custT="1"/>
      <dgm:spPr>
        <a:solidFill>
          <a:schemeClr val="bg1"/>
        </a:solidFill>
        <a:ln w="38100">
          <a:solidFill>
            <a:srgbClr val="99CC00"/>
          </a:solidFill>
        </a:ln>
      </dgm:spPr>
      <dgm:t>
        <a:bodyPr/>
        <a:lstStyle/>
        <a:p>
          <a:r>
            <a:rPr lang="es-ES" sz="3200" b="1" dirty="0" smtClean="0">
              <a:hlinkClick xmlns:r="http://schemas.openxmlformats.org/officeDocument/2006/relationships" r:id="rId2"/>
            </a:rPr>
            <a:t>www.historiasiglo20.org</a:t>
          </a:r>
          <a:endParaRPr lang="es-ES" sz="3200" b="1" dirty="0"/>
        </a:p>
      </dgm:t>
    </dgm:pt>
    <dgm:pt modelId="{C5F4BE68-5C51-45F6-B940-2E89F0AB0E70}" type="parTrans" cxnId="{484A2C86-40AC-48D8-9004-43EDE0005197}">
      <dgm:prSet/>
      <dgm:spPr/>
      <dgm:t>
        <a:bodyPr/>
        <a:lstStyle/>
        <a:p>
          <a:endParaRPr lang="es-ES"/>
        </a:p>
      </dgm:t>
    </dgm:pt>
    <dgm:pt modelId="{97C1EAAB-7249-498F-854D-609C5FF08AC9}" type="sibTrans" cxnId="{484A2C86-40AC-48D8-9004-43EDE0005197}">
      <dgm:prSet/>
      <dgm:spPr/>
      <dgm:t>
        <a:bodyPr/>
        <a:lstStyle/>
        <a:p>
          <a:endParaRPr lang="es-ES"/>
        </a:p>
      </dgm:t>
    </dgm:pt>
    <dgm:pt modelId="{E7BBD1A1-DA00-4045-AADD-38D98A567CBD}">
      <dgm:prSet phldrT="[Texto]" custT="1"/>
      <dgm:spPr>
        <a:solidFill>
          <a:schemeClr val="bg1"/>
        </a:solidFill>
        <a:ln w="38100">
          <a:solidFill>
            <a:srgbClr val="99CC00"/>
          </a:solidFill>
        </a:ln>
      </dgm:spPr>
      <dgm:t>
        <a:bodyPr/>
        <a:lstStyle/>
        <a:p>
          <a:r>
            <a:rPr lang="es-ES" sz="3200" b="1" dirty="0" smtClean="0">
              <a:hlinkClick xmlns:r="http://schemas.openxmlformats.org/officeDocument/2006/relationships" r:id="rId3"/>
            </a:rPr>
            <a:t>www.odisea.ucv.cl</a:t>
          </a:r>
          <a:r>
            <a:rPr lang="es-ES" sz="3200" b="1" dirty="0" smtClean="0"/>
            <a:t> </a:t>
          </a:r>
          <a:endParaRPr lang="es-ES" sz="3200" b="1" dirty="0"/>
        </a:p>
      </dgm:t>
    </dgm:pt>
    <dgm:pt modelId="{EEC27E51-04EF-46FD-BBA1-30BDDFF9A555}" type="parTrans" cxnId="{F35C45A5-A867-4C62-9287-2EA0777B6F34}">
      <dgm:prSet/>
      <dgm:spPr/>
      <dgm:t>
        <a:bodyPr/>
        <a:lstStyle/>
        <a:p>
          <a:endParaRPr lang="es-ES"/>
        </a:p>
      </dgm:t>
    </dgm:pt>
    <dgm:pt modelId="{8207CF49-DC21-46C8-B41A-AEEC0429644C}" type="sibTrans" cxnId="{F35C45A5-A867-4C62-9287-2EA0777B6F34}">
      <dgm:prSet/>
      <dgm:spPr/>
      <dgm:t>
        <a:bodyPr/>
        <a:lstStyle/>
        <a:p>
          <a:endParaRPr lang="es-ES"/>
        </a:p>
      </dgm:t>
    </dgm:pt>
    <dgm:pt modelId="{B2B13E44-22F6-4B34-8355-90BC77C6F00D}" type="pres">
      <dgm:prSet presAssocID="{7FADD9B2-2CA7-4289-95A5-88DCACAA76BD}" presName="Name0" presStyleCnt="0">
        <dgm:presLayoutVars>
          <dgm:dir/>
          <dgm:resizeHandles val="exact"/>
        </dgm:presLayoutVars>
      </dgm:prSet>
      <dgm:spPr/>
      <dgm:t>
        <a:bodyPr/>
        <a:lstStyle/>
        <a:p>
          <a:endParaRPr lang="es-ES"/>
        </a:p>
      </dgm:t>
    </dgm:pt>
    <dgm:pt modelId="{D6327E65-EC4D-4FC5-91ED-400CA61DA48B}" type="pres">
      <dgm:prSet presAssocID="{A1EF9CC7-1C19-4B19-89C9-85E0D27A0CC9}" presName="node" presStyleLbl="node1" presStyleIdx="0" presStyleCnt="2" custScaleX="51841" custScaleY="44454">
        <dgm:presLayoutVars>
          <dgm:bulletEnabled val="1"/>
        </dgm:presLayoutVars>
      </dgm:prSet>
      <dgm:spPr/>
      <dgm:t>
        <a:bodyPr/>
        <a:lstStyle/>
        <a:p>
          <a:endParaRPr lang="es-ES"/>
        </a:p>
      </dgm:t>
    </dgm:pt>
    <dgm:pt modelId="{109E4CE1-7304-4EAD-BE73-CE50D3B61771}" type="pres">
      <dgm:prSet presAssocID="{A22386CA-2C46-444C-A9D3-9A7F1E5AB619}" presName="sibTrans" presStyleCnt="0"/>
      <dgm:spPr/>
    </dgm:pt>
    <dgm:pt modelId="{358BC1D0-1C37-4D0E-8A4E-5702E5CB3FAD}" type="pres">
      <dgm:prSet presAssocID="{D206CA4D-1E02-4C6E-8BA0-667144DC97F7}" presName="node" presStyleLbl="node1" presStyleIdx="1" presStyleCnt="2" custLinFactNeighborX="-8064" custLinFactNeighborY="632">
        <dgm:presLayoutVars>
          <dgm:bulletEnabled val="1"/>
        </dgm:presLayoutVars>
      </dgm:prSet>
      <dgm:spPr/>
      <dgm:t>
        <a:bodyPr/>
        <a:lstStyle/>
        <a:p>
          <a:endParaRPr lang="es-ES"/>
        </a:p>
      </dgm:t>
    </dgm:pt>
  </dgm:ptLst>
  <dgm:cxnLst>
    <dgm:cxn modelId="{48242453-D85F-4077-B920-B68A2EC82133}" type="presOf" srcId="{54128E67-5545-41D3-B9FE-667201AD888B}" destId="{358BC1D0-1C37-4D0E-8A4E-5702E5CB3FAD}" srcOrd="0" destOrd="2" presId="urn:microsoft.com/office/officeart/2005/8/layout/hList6"/>
    <dgm:cxn modelId="{BF467581-0AC4-4D95-8423-32D8773998FF}" srcId="{7FADD9B2-2CA7-4289-95A5-88DCACAA76BD}" destId="{A1EF9CC7-1C19-4B19-89C9-85E0D27A0CC9}" srcOrd="0" destOrd="0" parTransId="{E6D0B6E3-0C19-4EC4-BE53-742E4264FCE6}" sibTransId="{A22386CA-2C46-444C-A9D3-9A7F1E5AB619}"/>
    <dgm:cxn modelId="{1402C2D3-9DC3-42F0-95DB-88A1139A367F}" type="presOf" srcId="{7FADD9B2-2CA7-4289-95A5-88DCACAA76BD}" destId="{B2B13E44-22F6-4B34-8355-90BC77C6F00D}" srcOrd="0" destOrd="0" presId="urn:microsoft.com/office/officeart/2005/8/layout/hList6"/>
    <dgm:cxn modelId="{9954D351-F2D1-4D60-909A-6D0C4040FC9C}" srcId="{D206CA4D-1E02-4C6E-8BA0-667144DC97F7}" destId="{9AA5ADCF-568B-4E2D-BA4E-FAFCEE657EE1}" srcOrd="0" destOrd="0" parTransId="{13C99FA5-2165-4BD3-9153-4E9747941B0E}" sibTransId="{11483A9A-296E-4B41-96D4-408C43B941FD}"/>
    <dgm:cxn modelId="{484A2C86-40AC-48D8-9004-43EDE0005197}" srcId="{D206CA4D-1E02-4C6E-8BA0-667144DC97F7}" destId="{54128E67-5545-41D3-B9FE-667201AD888B}" srcOrd="1" destOrd="0" parTransId="{C5F4BE68-5C51-45F6-B940-2E89F0AB0E70}" sibTransId="{97C1EAAB-7249-498F-854D-609C5FF08AC9}"/>
    <dgm:cxn modelId="{96A91D45-A898-4B37-81F2-6FD13EDCEA2D}" srcId="{7FADD9B2-2CA7-4289-95A5-88DCACAA76BD}" destId="{D206CA4D-1E02-4C6E-8BA0-667144DC97F7}" srcOrd="1" destOrd="0" parTransId="{1868CE49-4F77-41CE-BF3C-736F52950300}" sibTransId="{D3F0FEC2-0A4E-47F1-9BE4-25BE8C9A53FD}"/>
    <dgm:cxn modelId="{6A4FCD32-E7AC-46A8-90A1-869CFDBED78F}" type="presOf" srcId="{9AA5ADCF-568B-4E2D-BA4E-FAFCEE657EE1}" destId="{358BC1D0-1C37-4D0E-8A4E-5702E5CB3FAD}" srcOrd="0" destOrd="1" presId="urn:microsoft.com/office/officeart/2005/8/layout/hList6"/>
    <dgm:cxn modelId="{C7D4325F-A7D0-4D49-9EBB-897A31AF9FA7}" type="presOf" srcId="{A1EF9CC7-1C19-4B19-89C9-85E0D27A0CC9}" destId="{D6327E65-EC4D-4FC5-91ED-400CA61DA48B}" srcOrd="0" destOrd="0" presId="urn:microsoft.com/office/officeart/2005/8/layout/hList6"/>
    <dgm:cxn modelId="{8ECD9222-7672-4D19-8361-5844486C0F2D}" type="presOf" srcId="{E7BBD1A1-DA00-4045-AADD-38D98A567CBD}" destId="{358BC1D0-1C37-4D0E-8A4E-5702E5CB3FAD}" srcOrd="0" destOrd="3" presId="urn:microsoft.com/office/officeart/2005/8/layout/hList6"/>
    <dgm:cxn modelId="{F35C45A5-A867-4C62-9287-2EA0777B6F34}" srcId="{D206CA4D-1E02-4C6E-8BA0-667144DC97F7}" destId="{E7BBD1A1-DA00-4045-AADD-38D98A567CBD}" srcOrd="2" destOrd="0" parTransId="{EEC27E51-04EF-46FD-BBA1-30BDDFF9A555}" sibTransId="{8207CF49-DC21-46C8-B41A-AEEC0429644C}"/>
    <dgm:cxn modelId="{2F1873DD-0E5D-4E6D-9294-C7B12A04C8E5}" type="presOf" srcId="{D206CA4D-1E02-4C6E-8BA0-667144DC97F7}" destId="{358BC1D0-1C37-4D0E-8A4E-5702E5CB3FAD}" srcOrd="0" destOrd="0" presId="urn:microsoft.com/office/officeart/2005/8/layout/hList6"/>
    <dgm:cxn modelId="{28BDB14E-F6EE-4303-B9A2-67B7F2324103}" type="presParOf" srcId="{B2B13E44-22F6-4B34-8355-90BC77C6F00D}" destId="{D6327E65-EC4D-4FC5-91ED-400CA61DA48B}" srcOrd="0" destOrd="0" presId="urn:microsoft.com/office/officeart/2005/8/layout/hList6"/>
    <dgm:cxn modelId="{6420D161-C59F-4C5A-828B-1EFB29B20CE0}" type="presParOf" srcId="{B2B13E44-22F6-4B34-8355-90BC77C6F00D}" destId="{109E4CE1-7304-4EAD-BE73-CE50D3B61771}" srcOrd="1" destOrd="0" presId="urn:microsoft.com/office/officeart/2005/8/layout/hList6"/>
    <dgm:cxn modelId="{F165611E-7717-4836-9689-8EE088B9A379}" type="presParOf" srcId="{B2B13E44-22F6-4B34-8355-90BC77C6F00D}" destId="{358BC1D0-1C37-4D0E-8A4E-5702E5CB3FAD}"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ADD9B2-2CA7-4289-95A5-88DCACAA76BD}" type="doc">
      <dgm:prSet loTypeId="urn:microsoft.com/office/officeart/2005/8/layout/hList6" loCatId="list" qsTypeId="urn:microsoft.com/office/officeart/2005/8/quickstyle/3d1" qsCatId="3D" csTypeId="urn:microsoft.com/office/officeart/2005/8/colors/colorful5" csCatId="colorful" phldr="1"/>
      <dgm:spPr/>
      <dgm:t>
        <a:bodyPr/>
        <a:lstStyle/>
        <a:p>
          <a:endParaRPr lang="es-ES"/>
        </a:p>
      </dgm:t>
    </dgm:pt>
    <dgm:pt modelId="{A1EF9CC7-1C19-4B19-89C9-85E0D27A0CC9}">
      <dgm:prSet phldrT="[Texto]">
        <dgm:style>
          <a:lnRef idx="2">
            <a:schemeClr val="accent6"/>
          </a:lnRef>
          <a:fillRef idx="1">
            <a:schemeClr val="lt1"/>
          </a:fillRef>
          <a:effectRef idx="0">
            <a:schemeClr val="accent6"/>
          </a:effectRef>
          <a:fontRef idx="minor">
            <a:schemeClr val="dk1"/>
          </a:fontRef>
        </dgm:style>
      </dgm:prSet>
      <dgm:spPr/>
      <dgm:t>
        <a:bodyPr/>
        <a:lstStyle/>
        <a:p>
          <a:r>
            <a:rPr lang="es-ES" b="1" dirty="0" smtClean="0"/>
            <a:t>BIBLIOGRAFÍA</a:t>
          </a:r>
          <a:endParaRPr lang="es-ES" b="1" dirty="0"/>
        </a:p>
      </dgm:t>
    </dgm:pt>
    <dgm:pt modelId="{E6D0B6E3-0C19-4EC4-BE53-742E4264FCE6}" type="parTrans" cxnId="{BF467581-0AC4-4D95-8423-32D8773998FF}">
      <dgm:prSet/>
      <dgm:spPr/>
      <dgm:t>
        <a:bodyPr/>
        <a:lstStyle/>
        <a:p>
          <a:endParaRPr lang="es-ES"/>
        </a:p>
      </dgm:t>
    </dgm:pt>
    <dgm:pt modelId="{A22386CA-2C46-444C-A9D3-9A7F1E5AB619}" type="sibTrans" cxnId="{BF467581-0AC4-4D95-8423-32D8773998FF}">
      <dgm:prSet/>
      <dgm:spPr/>
      <dgm:t>
        <a:bodyPr/>
        <a:lstStyle/>
        <a:p>
          <a:endParaRPr lang="es-ES"/>
        </a:p>
      </dgm:t>
    </dgm:pt>
    <dgm:pt modelId="{D206CA4D-1E02-4C6E-8BA0-667144DC97F7}">
      <dgm:prSet phldrT="[Texto]" custT="1"/>
      <dgm:spPr>
        <a:solidFill>
          <a:schemeClr val="bg1"/>
        </a:solidFill>
        <a:ln>
          <a:solidFill>
            <a:srgbClr val="7030A0"/>
          </a:solidFill>
        </a:ln>
        <a:scene3d>
          <a:camera prst="orthographicFront"/>
          <a:lightRig rig="flat" dir="t"/>
        </a:scene3d>
        <a:sp3d prstMaterial="plastic">
          <a:bevelT w="120900" h="88900" prst="relaxedInset"/>
          <a:bevelB w="88900" h="31750" prst="angle"/>
        </a:sp3d>
      </dgm:spPr>
      <dgm:t>
        <a:bodyPr/>
        <a:lstStyle/>
        <a:p>
          <a:pPr marL="273050" indent="-177800" defTabSz="889000">
            <a:lnSpc>
              <a:spcPct val="90000"/>
            </a:lnSpc>
            <a:spcBef>
              <a:spcPct val="0"/>
            </a:spcBef>
            <a:spcAft>
              <a:spcPct val="35000"/>
            </a:spcAft>
          </a:pPr>
          <a:endParaRPr lang="es-ES" sz="1800" b="1" dirty="0" smtClean="0">
            <a:solidFill>
              <a:schemeClr val="tx1"/>
            </a:solidFill>
          </a:endParaRPr>
        </a:p>
        <a:p>
          <a:pPr marL="273050" indent="-177800" defTabSz="889000">
            <a:lnSpc>
              <a:spcPct val="90000"/>
            </a:lnSpc>
            <a:spcBef>
              <a:spcPct val="0"/>
            </a:spcBef>
            <a:spcAft>
              <a:spcPct val="35000"/>
            </a:spcAft>
          </a:pPr>
          <a:r>
            <a:rPr lang="es-ES" sz="1600" b="1" dirty="0" smtClean="0">
              <a:solidFill>
                <a:schemeClr val="tx1"/>
              </a:solidFill>
            </a:rPr>
            <a:t>- HISTORIA DEL MUNDO CONTEMPORÁNEO, Joaquín Prats.</a:t>
          </a:r>
        </a:p>
        <a:p>
          <a:pPr marL="273050" indent="-177800" defTabSz="889000">
            <a:lnSpc>
              <a:spcPct val="90000"/>
            </a:lnSpc>
            <a:spcBef>
              <a:spcPct val="0"/>
            </a:spcBef>
            <a:spcAft>
              <a:spcPct val="35000"/>
            </a:spcAft>
          </a:pPr>
          <a:r>
            <a:rPr lang="es-ES" sz="1600" b="1" dirty="0" smtClean="0">
              <a:solidFill>
                <a:schemeClr val="tx1"/>
              </a:solidFill>
            </a:rPr>
            <a:t>- HISTORIA DEL MUNDO CONTEMPORÁNEO, Antonio Fernández.</a:t>
          </a:r>
        </a:p>
        <a:p>
          <a:pPr marL="273050" indent="-177800" defTabSz="889000">
            <a:lnSpc>
              <a:spcPct val="90000"/>
            </a:lnSpc>
            <a:spcBef>
              <a:spcPct val="0"/>
            </a:spcBef>
            <a:spcAft>
              <a:spcPct val="35000"/>
            </a:spcAft>
          </a:pPr>
          <a:r>
            <a:rPr lang="es-ES" sz="1600" b="1" dirty="0" smtClean="0">
              <a:solidFill>
                <a:schemeClr val="tx1"/>
              </a:solidFill>
            </a:rPr>
            <a:t>- HISTORIA DEL MUNDO CONTEMPORÁNEO, Juan Ocaña.</a:t>
          </a:r>
        </a:p>
        <a:p>
          <a:pPr marL="273050" indent="-177800" defTabSz="889000">
            <a:lnSpc>
              <a:spcPct val="90000"/>
            </a:lnSpc>
            <a:spcBef>
              <a:spcPct val="0"/>
            </a:spcBef>
            <a:spcAft>
              <a:spcPct val="35000"/>
            </a:spcAft>
          </a:pPr>
          <a:r>
            <a:rPr lang="es-ES" sz="1600" b="1" dirty="0" smtClean="0">
              <a:solidFill>
                <a:schemeClr val="tx1"/>
              </a:solidFill>
            </a:rPr>
            <a:t>- ACTUAL HISTORIA DEL MUNDO CONTEMPORÁNEO, Margarita García. </a:t>
          </a:r>
        </a:p>
        <a:p>
          <a:pPr marL="273050" indent="-177800" defTabSz="889000">
            <a:lnSpc>
              <a:spcPct val="90000"/>
            </a:lnSpc>
            <a:spcBef>
              <a:spcPct val="0"/>
            </a:spcBef>
            <a:spcAft>
              <a:spcPct val="35000"/>
            </a:spcAft>
          </a:pPr>
          <a:r>
            <a:rPr lang="es-ES" sz="1600" b="1" dirty="0" smtClean="0">
              <a:solidFill>
                <a:schemeClr val="tx1"/>
              </a:solidFill>
            </a:rPr>
            <a:t>- LA ERA DEL IMPERIO, Eric </a:t>
          </a:r>
          <a:r>
            <a:rPr lang="es-ES" sz="1600" b="1" dirty="0" err="1" smtClean="0">
              <a:solidFill>
                <a:schemeClr val="tx1"/>
              </a:solidFill>
            </a:rPr>
            <a:t>Hobsbawm</a:t>
          </a:r>
          <a:r>
            <a:rPr lang="es-ES" sz="1600" b="1" dirty="0" smtClean="0">
              <a:solidFill>
                <a:schemeClr val="tx1"/>
              </a:solidFill>
            </a:rPr>
            <a:t>.</a:t>
          </a:r>
        </a:p>
        <a:p>
          <a:pPr marL="273050" marR="0" indent="-177800" defTabSz="914400" eaLnBrk="1" fontAlgn="auto" latinLnBrk="0" hangingPunct="1">
            <a:lnSpc>
              <a:spcPct val="100000"/>
            </a:lnSpc>
            <a:spcBef>
              <a:spcPts val="0"/>
            </a:spcBef>
            <a:spcAft>
              <a:spcPts val="0"/>
            </a:spcAft>
            <a:buClrTx/>
            <a:buSzTx/>
            <a:buFontTx/>
            <a:buNone/>
            <a:tabLst/>
            <a:defRPr/>
          </a:pPr>
          <a:r>
            <a:rPr lang="es-ES" sz="1600" b="1" dirty="0" smtClean="0">
              <a:solidFill>
                <a:schemeClr val="tx1"/>
              </a:solidFill>
            </a:rPr>
            <a:t>- DIPLOMACIA, Henry </a:t>
          </a:r>
          <a:r>
            <a:rPr lang="es-ES" sz="1600" b="1" dirty="0" err="1" smtClean="0">
              <a:solidFill>
                <a:schemeClr val="tx1"/>
              </a:solidFill>
            </a:rPr>
            <a:t>Kissinger</a:t>
          </a:r>
          <a:r>
            <a:rPr lang="es-ES" sz="1600" b="1" dirty="0" smtClean="0">
              <a:solidFill>
                <a:schemeClr val="tx1"/>
              </a:solidFill>
            </a:rPr>
            <a:t>.</a:t>
          </a:r>
        </a:p>
        <a:p>
          <a:pPr marL="273050" marR="0" indent="-177800" defTabSz="914400" eaLnBrk="1" fontAlgn="auto" latinLnBrk="0" hangingPunct="1">
            <a:lnSpc>
              <a:spcPct val="100000"/>
            </a:lnSpc>
            <a:spcBef>
              <a:spcPts val="0"/>
            </a:spcBef>
            <a:spcAft>
              <a:spcPts val="0"/>
            </a:spcAft>
            <a:buClrTx/>
            <a:buSzTx/>
            <a:buFontTx/>
            <a:buNone/>
            <a:tabLst/>
            <a:defRPr/>
          </a:pPr>
          <a:r>
            <a:rPr lang="es-ES" sz="1600" b="1" dirty="0" smtClean="0">
              <a:solidFill>
                <a:schemeClr val="tx1"/>
              </a:solidFill>
            </a:rPr>
            <a:t>- HISTORIA DEL SIGLO XX, Eric  </a:t>
          </a:r>
          <a:r>
            <a:rPr lang="es-ES" sz="1600" b="1" dirty="0" err="1" smtClean="0">
              <a:solidFill>
                <a:schemeClr val="tx1"/>
              </a:solidFill>
            </a:rPr>
            <a:t>Hobsbawm</a:t>
          </a:r>
          <a:r>
            <a:rPr lang="es-ES" sz="1600" b="1" dirty="0" smtClean="0">
              <a:solidFill>
                <a:schemeClr val="tx1"/>
              </a:solidFill>
            </a:rPr>
            <a:t>.</a:t>
          </a:r>
        </a:p>
        <a:p>
          <a:pPr marL="273050" indent="-177800" defTabSz="889000">
            <a:lnSpc>
              <a:spcPct val="90000"/>
            </a:lnSpc>
            <a:spcBef>
              <a:spcPct val="0"/>
            </a:spcBef>
            <a:spcAft>
              <a:spcPct val="35000"/>
            </a:spcAft>
          </a:pPr>
          <a:endParaRPr lang="es-ES" sz="2000" dirty="0">
            <a:solidFill>
              <a:schemeClr val="tx1"/>
            </a:solidFill>
          </a:endParaRPr>
        </a:p>
      </dgm:t>
    </dgm:pt>
    <dgm:pt modelId="{1868CE49-4F77-41CE-BF3C-736F52950300}" type="parTrans" cxnId="{96A91D45-A898-4B37-81F2-6FD13EDCEA2D}">
      <dgm:prSet/>
      <dgm:spPr/>
      <dgm:t>
        <a:bodyPr/>
        <a:lstStyle/>
        <a:p>
          <a:endParaRPr lang="es-ES"/>
        </a:p>
      </dgm:t>
    </dgm:pt>
    <dgm:pt modelId="{D3F0FEC2-0A4E-47F1-9BE4-25BE8C9A53FD}" type="sibTrans" cxnId="{96A91D45-A898-4B37-81F2-6FD13EDCEA2D}">
      <dgm:prSet/>
      <dgm:spPr/>
      <dgm:t>
        <a:bodyPr/>
        <a:lstStyle/>
        <a:p>
          <a:endParaRPr lang="es-ES"/>
        </a:p>
      </dgm:t>
    </dgm:pt>
    <dgm:pt modelId="{BC5D256E-65E8-480A-B23D-7DEFAF70A194}">
      <dgm:prSet phldrT="[Texto]" custT="1"/>
      <dgm:spPr>
        <a:solidFill>
          <a:schemeClr val="bg1"/>
        </a:solidFill>
        <a:ln>
          <a:solidFill>
            <a:srgbClr val="7030A0"/>
          </a:solidFill>
        </a:ln>
        <a:scene3d>
          <a:camera prst="orthographicFront"/>
          <a:lightRig rig="flat" dir="t"/>
        </a:scene3d>
        <a:sp3d prstMaterial="plastic">
          <a:bevelT w="120900" h="88900" prst="relaxedInset"/>
          <a:bevelB w="88900" h="31750" prst="angle"/>
        </a:sp3d>
      </dgm:spPr>
      <dgm:t>
        <a:bodyPr/>
        <a:lstStyle/>
        <a:p>
          <a:pPr marL="285750" indent="0" defTabSz="1422400">
            <a:lnSpc>
              <a:spcPct val="90000"/>
            </a:lnSpc>
            <a:spcBef>
              <a:spcPct val="0"/>
            </a:spcBef>
            <a:spcAft>
              <a:spcPct val="15000"/>
            </a:spcAft>
            <a:buNone/>
          </a:pPr>
          <a:endParaRPr lang="es-ES" sz="3200" b="1" dirty="0">
            <a:solidFill>
              <a:schemeClr val="tx1"/>
            </a:solidFill>
          </a:endParaRPr>
        </a:p>
      </dgm:t>
    </dgm:pt>
    <dgm:pt modelId="{893B07C9-2C43-4745-8B54-591403AA4A7E}" type="parTrans" cxnId="{90CDCBE5-425C-4F59-87FF-B711F36FAD6F}">
      <dgm:prSet/>
      <dgm:spPr/>
      <dgm:t>
        <a:bodyPr/>
        <a:lstStyle/>
        <a:p>
          <a:endParaRPr lang="es-ES"/>
        </a:p>
      </dgm:t>
    </dgm:pt>
    <dgm:pt modelId="{6B93F85B-D3AF-41BA-B5B3-DAE06090C4FF}" type="sibTrans" cxnId="{90CDCBE5-425C-4F59-87FF-B711F36FAD6F}">
      <dgm:prSet/>
      <dgm:spPr/>
      <dgm:t>
        <a:bodyPr/>
        <a:lstStyle/>
        <a:p>
          <a:endParaRPr lang="es-ES"/>
        </a:p>
      </dgm:t>
    </dgm:pt>
    <dgm:pt modelId="{B2B13E44-22F6-4B34-8355-90BC77C6F00D}" type="pres">
      <dgm:prSet presAssocID="{7FADD9B2-2CA7-4289-95A5-88DCACAA76BD}" presName="Name0" presStyleCnt="0">
        <dgm:presLayoutVars>
          <dgm:dir/>
          <dgm:resizeHandles val="exact"/>
        </dgm:presLayoutVars>
      </dgm:prSet>
      <dgm:spPr/>
      <dgm:t>
        <a:bodyPr/>
        <a:lstStyle/>
        <a:p>
          <a:endParaRPr lang="es-ES"/>
        </a:p>
      </dgm:t>
    </dgm:pt>
    <dgm:pt modelId="{D6327E65-EC4D-4FC5-91ED-400CA61DA48B}" type="pres">
      <dgm:prSet presAssocID="{A1EF9CC7-1C19-4B19-89C9-85E0D27A0CC9}" presName="node" presStyleLbl="node1" presStyleIdx="0" presStyleCnt="2" custScaleX="51841" custScaleY="44454">
        <dgm:presLayoutVars>
          <dgm:bulletEnabled val="1"/>
        </dgm:presLayoutVars>
      </dgm:prSet>
      <dgm:spPr/>
      <dgm:t>
        <a:bodyPr/>
        <a:lstStyle/>
        <a:p>
          <a:endParaRPr lang="es-ES"/>
        </a:p>
      </dgm:t>
    </dgm:pt>
    <dgm:pt modelId="{109E4CE1-7304-4EAD-BE73-CE50D3B61771}" type="pres">
      <dgm:prSet presAssocID="{A22386CA-2C46-444C-A9D3-9A7F1E5AB619}" presName="sibTrans" presStyleCnt="0"/>
      <dgm:spPr/>
      <dgm:t>
        <a:bodyPr/>
        <a:lstStyle/>
        <a:p>
          <a:endParaRPr lang="es-CL"/>
        </a:p>
      </dgm:t>
    </dgm:pt>
    <dgm:pt modelId="{358BC1D0-1C37-4D0E-8A4E-5702E5CB3FAD}" type="pres">
      <dgm:prSet presAssocID="{D206CA4D-1E02-4C6E-8BA0-667144DC97F7}" presName="node" presStyleLbl="node1" presStyleIdx="1" presStyleCnt="2" custScaleX="117728" custLinFactNeighborX="-21025" custLinFactNeighborY="-1343">
        <dgm:presLayoutVars>
          <dgm:bulletEnabled val="1"/>
        </dgm:presLayoutVars>
      </dgm:prSet>
      <dgm:spPr/>
      <dgm:t>
        <a:bodyPr/>
        <a:lstStyle/>
        <a:p>
          <a:endParaRPr lang="es-ES"/>
        </a:p>
      </dgm:t>
    </dgm:pt>
  </dgm:ptLst>
  <dgm:cxnLst>
    <dgm:cxn modelId="{96A91D45-A898-4B37-81F2-6FD13EDCEA2D}" srcId="{7FADD9B2-2CA7-4289-95A5-88DCACAA76BD}" destId="{D206CA4D-1E02-4C6E-8BA0-667144DC97F7}" srcOrd="1" destOrd="0" parTransId="{1868CE49-4F77-41CE-BF3C-736F52950300}" sibTransId="{D3F0FEC2-0A4E-47F1-9BE4-25BE8C9A53FD}"/>
    <dgm:cxn modelId="{D157EBC0-C76F-42A1-81D7-DB994177CA31}" type="presOf" srcId="{7FADD9B2-2CA7-4289-95A5-88DCACAA76BD}" destId="{B2B13E44-22F6-4B34-8355-90BC77C6F00D}" srcOrd="0" destOrd="0" presId="urn:microsoft.com/office/officeart/2005/8/layout/hList6"/>
    <dgm:cxn modelId="{BF467581-0AC4-4D95-8423-32D8773998FF}" srcId="{7FADD9B2-2CA7-4289-95A5-88DCACAA76BD}" destId="{A1EF9CC7-1C19-4B19-89C9-85E0D27A0CC9}" srcOrd="0" destOrd="0" parTransId="{E6D0B6E3-0C19-4EC4-BE53-742E4264FCE6}" sibTransId="{A22386CA-2C46-444C-A9D3-9A7F1E5AB619}"/>
    <dgm:cxn modelId="{F0C648D7-809D-4B57-9F8F-8FD959F1C553}" type="presOf" srcId="{BC5D256E-65E8-480A-B23D-7DEFAF70A194}" destId="{358BC1D0-1C37-4D0E-8A4E-5702E5CB3FAD}" srcOrd="0" destOrd="1" presId="urn:microsoft.com/office/officeart/2005/8/layout/hList6"/>
    <dgm:cxn modelId="{3355A50D-C58D-4135-A244-6D7AEDB200AC}" type="presOf" srcId="{D206CA4D-1E02-4C6E-8BA0-667144DC97F7}" destId="{358BC1D0-1C37-4D0E-8A4E-5702E5CB3FAD}" srcOrd="0" destOrd="0" presId="urn:microsoft.com/office/officeart/2005/8/layout/hList6"/>
    <dgm:cxn modelId="{90CDCBE5-425C-4F59-87FF-B711F36FAD6F}" srcId="{D206CA4D-1E02-4C6E-8BA0-667144DC97F7}" destId="{BC5D256E-65E8-480A-B23D-7DEFAF70A194}" srcOrd="0" destOrd="0" parTransId="{893B07C9-2C43-4745-8B54-591403AA4A7E}" sibTransId="{6B93F85B-D3AF-41BA-B5B3-DAE06090C4FF}"/>
    <dgm:cxn modelId="{6F0DECC7-A8C4-432A-9386-2CDA5096BD50}" type="presOf" srcId="{A1EF9CC7-1C19-4B19-89C9-85E0D27A0CC9}" destId="{D6327E65-EC4D-4FC5-91ED-400CA61DA48B}" srcOrd="0" destOrd="0" presId="urn:microsoft.com/office/officeart/2005/8/layout/hList6"/>
    <dgm:cxn modelId="{351C8DC3-AC75-4E2D-B0F9-A843DC1A943F}" type="presParOf" srcId="{B2B13E44-22F6-4B34-8355-90BC77C6F00D}" destId="{D6327E65-EC4D-4FC5-91ED-400CA61DA48B}" srcOrd="0" destOrd="0" presId="urn:microsoft.com/office/officeart/2005/8/layout/hList6"/>
    <dgm:cxn modelId="{5CA7BE7E-2590-4891-9EF2-47D73472A608}" type="presParOf" srcId="{B2B13E44-22F6-4B34-8355-90BC77C6F00D}" destId="{109E4CE1-7304-4EAD-BE73-CE50D3B61771}" srcOrd="1" destOrd="0" presId="urn:microsoft.com/office/officeart/2005/8/layout/hList6"/>
    <dgm:cxn modelId="{E8B58763-B488-403D-AA1C-C70328071F5A}" type="presParOf" srcId="{B2B13E44-22F6-4B34-8355-90BC77C6F00D}" destId="{358BC1D0-1C37-4D0E-8A4E-5702E5CB3FAD}"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0BDC92-030B-48C6-980A-D3A61E3E3B85}">
      <dsp:nvSpPr>
        <dsp:cNvPr id="0" name=""/>
        <dsp:cNvSpPr/>
      </dsp:nvSpPr>
      <dsp:spPr>
        <a:xfrm>
          <a:off x="3293446" y="1783"/>
          <a:ext cx="4928120" cy="2585651"/>
        </a:xfrm>
        <a:prstGeom prst="rightArrow">
          <a:avLst>
            <a:gd name="adj1" fmla="val 75000"/>
            <a:gd name="adj2" fmla="val 50000"/>
          </a:avLst>
        </a:prstGeom>
        <a:solidFill>
          <a:srgbClr val="FFFF99">
            <a:alpha val="96000"/>
          </a:srgb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s-ES" sz="1600" kern="1200" dirty="0" smtClean="0"/>
            <a:t>Reconocer los procesos constitutivos del siglo XX</a:t>
          </a:r>
          <a:endParaRPr lang="es-ES" sz="1600" kern="1200" dirty="0"/>
        </a:p>
        <a:p>
          <a:pPr marL="171450" lvl="1" indent="-171450" algn="l" defTabSz="711200">
            <a:lnSpc>
              <a:spcPct val="90000"/>
            </a:lnSpc>
            <a:spcBef>
              <a:spcPct val="0"/>
            </a:spcBef>
            <a:spcAft>
              <a:spcPct val="15000"/>
            </a:spcAft>
            <a:buChar char="••"/>
          </a:pPr>
          <a:r>
            <a:rPr lang="es-ES" sz="1600" kern="1200" dirty="0" smtClean="0"/>
            <a:t>Localizar espacial y temporalmente hitos y procesos del siglo XX</a:t>
          </a:r>
          <a:endParaRPr lang="es-ES" sz="1600" kern="1200" dirty="0"/>
        </a:p>
        <a:p>
          <a:pPr marL="171450" lvl="1" indent="-171450" algn="l" defTabSz="711200">
            <a:lnSpc>
              <a:spcPct val="90000"/>
            </a:lnSpc>
            <a:spcBef>
              <a:spcPct val="0"/>
            </a:spcBef>
            <a:spcAft>
              <a:spcPct val="15000"/>
            </a:spcAft>
            <a:buChar char="••"/>
          </a:pPr>
          <a:r>
            <a:rPr lang="es-ES" sz="1600" kern="1200" dirty="0" smtClean="0"/>
            <a:t>Identificar causas y consecuencias de procesos fundamentales del siglo XX.</a:t>
          </a:r>
          <a:endParaRPr lang="es-ES" sz="1600" kern="1200" dirty="0"/>
        </a:p>
        <a:p>
          <a:pPr marL="171450" lvl="1" indent="-171450" algn="l" defTabSz="711200">
            <a:lnSpc>
              <a:spcPct val="90000"/>
            </a:lnSpc>
            <a:spcBef>
              <a:spcPct val="0"/>
            </a:spcBef>
            <a:spcAft>
              <a:spcPct val="15000"/>
            </a:spcAft>
            <a:buChar char="••"/>
          </a:pPr>
          <a:r>
            <a:rPr lang="es-ES" sz="1600" kern="1200" dirty="0" smtClean="0"/>
            <a:t>Analizar y comparar fuentes escritas e iconográficas</a:t>
          </a:r>
          <a:endParaRPr lang="es-ES" sz="1600" kern="1200" dirty="0"/>
        </a:p>
        <a:p>
          <a:pPr marL="114300" lvl="1" indent="-114300" algn="l" defTabSz="622300">
            <a:lnSpc>
              <a:spcPct val="90000"/>
            </a:lnSpc>
            <a:spcBef>
              <a:spcPct val="0"/>
            </a:spcBef>
            <a:spcAft>
              <a:spcPct val="15000"/>
            </a:spcAft>
            <a:buChar char="••"/>
          </a:pPr>
          <a:endParaRPr lang="es-ES" sz="1400" kern="1200" dirty="0"/>
        </a:p>
      </dsp:txBody>
      <dsp:txXfrm>
        <a:off x="3293446" y="324989"/>
        <a:ext cx="3958501" cy="1939239"/>
      </dsp:txXfrm>
    </dsp:sp>
    <dsp:sp modelId="{9FE02DF3-2E24-4719-AA8E-195EA1BA3A83}">
      <dsp:nvSpPr>
        <dsp:cNvPr id="0" name=""/>
        <dsp:cNvSpPr/>
      </dsp:nvSpPr>
      <dsp:spPr>
        <a:xfrm>
          <a:off x="8032" y="693872"/>
          <a:ext cx="3285413" cy="1201471"/>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s-ES" sz="2800" b="1" kern="1200" dirty="0" smtClean="0"/>
            <a:t>OBJETIVOS</a:t>
          </a:r>
          <a:endParaRPr lang="es-ES" sz="2800" b="1" kern="1200" dirty="0"/>
        </a:p>
      </dsp:txBody>
      <dsp:txXfrm>
        <a:off x="66683" y="752523"/>
        <a:ext cx="3168111" cy="1084169"/>
      </dsp:txXfrm>
    </dsp:sp>
    <dsp:sp modelId="{353D6C0C-A049-4CD0-AB42-0B3B9A77FD5E}">
      <dsp:nvSpPr>
        <dsp:cNvPr id="0" name=""/>
        <dsp:cNvSpPr/>
      </dsp:nvSpPr>
      <dsp:spPr>
        <a:xfrm>
          <a:off x="3292643" y="2775231"/>
          <a:ext cx="4932937" cy="2224404"/>
        </a:xfrm>
        <a:prstGeom prst="rightArrow">
          <a:avLst>
            <a:gd name="adj1" fmla="val 75000"/>
            <a:gd name="adj2" fmla="val 50000"/>
          </a:avLst>
        </a:prstGeom>
        <a:solidFill>
          <a:srgbClr val="FFCC66">
            <a:alpha val="89804"/>
          </a:srgbClr>
        </a:solidFill>
        <a:ln w="25400" cap="flat" cmpd="sng" algn="ctr">
          <a:solidFill>
            <a:schemeClr val="accent5">
              <a:tint val="40000"/>
              <a:alpha val="90000"/>
              <a:hueOff val="-13109442"/>
              <a:satOff val="-6090"/>
              <a:lumOff val="-69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s-ES" sz="1800" kern="1200" dirty="0" smtClean="0"/>
            <a:t>Identificación, uso y proceso de fuentes históricas primarias y secundarias.</a:t>
          </a:r>
          <a:endParaRPr lang="es-ES" sz="1800" kern="1200" dirty="0"/>
        </a:p>
        <a:p>
          <a:pPr marL="171450" lvl="1" indent="-171450" algn="l" defTabSz="800100">
            <a:lnSpc>
              <a:spcPct val="90000"/>
            </a:lnSpc>
            <a:spcBef>
              <a:spcPct val="0"/>
            </a:spcBef>
            <a:spcAft>
              <a:spcPct val="15000"/>
            </a:spcAft>
            <a:buChar char="••"/>
          </a:pPr>
          <a:r>
            <a:rPr lang="es-ES" sz="1800" kern="1200" dirty="0" smtClean="0"/>
            <a:t>Aplicación de categorías temporales y de tiempo histórico.</a:t>
          </a:r>
          <a:endParaRPr lang="es-ES" sz="1800" kern="1200" dirty="0"/>
        </a:p>
        <a:p>
          <a:pPr marL="171450" lvl="1" indent="-171450" algn="l" defTabSz="800100">
            <a:lnSpc>
              <a:spcPct val="90000"/>
            </a:lnSpc>
            <a:spcBef>
              <a:spcPct val="0"/>
            </a:spcBef>
            <a:spcAft>
              <a:spcPct val="15000"/>
            </a:spcAft>
            <a:buChar char="••"/>
          </a:pPr>
          <a:r>
            <a:rPr lang="es-ES" sz="1800" kern="1200" dirty="0" smtClean="0"/>
            <a:t>Identificación y explicación de causas y consecuencias</a:t>
          </a:r>
          <a:endParaRPr lang="es-ES" sz="1800" kern="1200" dirty="0"/>
        </a:p>
      </dsp:txBody>
      <dsp:txXfrm>
        <a:off x="3292643" y="3053282"/>
        <a:ext cx="4098786" cy="1668303"/>
      </dsp:txXfrm>
    </dsp:sp>
    <dsp:sp modelId="{B630D409-BACD-4D6E-BE58-0CA51577EB43}">
      <dsp:nvSpPr>
        <dsp:cNvPr id="0" name=""/>
        <dsp:cNvSpPr/>
      </dsp:nvSpPr>
      <dsp:spPr>
        <a:xfrm>
          <a:off x="4018" y="3417527"/>
          <a:ext cx="3288625" cy="939813"/>
        </a:xfrm>
        <a:prstGeom prst="roundRect">
          <a:avLst/>
        </a:prstGeom>
        <a:solidFill>
          <a:schemeClr val="accent5">
            <a:hueOff val="-12980065"/>
            <a:satOff val="6926"/>
            <a:lumOff val="-30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s-ES" sz="2800" b="1" kern="1200" dirty="0" smtClean="0"/>
            <a:t>PROCEDIMIENTO</a:t>
          </a:r>
          <a:r>
            <a:rPr lang="es-ES" sz="2800" kern="1200" dirty="0" smtClean="0"/>
            <a:t>S</a:t>
          </a:r>
          <a:endParaRPr lang="es-ES" sz="2800" kern="1200" dirty="0"/>
        </a:p>
      </dsp:txBody>
      <dsp:txXfrm>
        <a:off x="49896" y="3463405"/>
        <a:ext cx="3196869" cy="848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6A3CC-468B-4420-96AB-A4F9DD0C1BC2}">
      <dsp:nvSpPr>
        <dsp:cNvPr id="0" name=""/>
        <dsp:cNvSpPr/>
      </dsp:nvSpPr>
      <dsp:spPr>
        <a:xfrm rot="2253570">
          <a:off x="291000" y="0"/>
          <a:ext cx="9143995" cy="4064000"/>
        </a:xfrm>
        <a:prstGeom prst="rightArrow">
          <a:avLst/>
        </a:prstGeom>
        <a:solidFill>
          <a:schemeClr val="tx2">
            <a:lumMod val="60000"/>
            <a:lumOff val="40000"/>
          </a:schemeClr>
        </a:solidFill>
        <a:ln>
          <a:noFill/>
        </a:ln>
        <a:effectLst>
          <a:glow rad="228600">
            <a:schemeClr val="accent4">
              <a:satMod val="175000"/>
              <a:alpha val="40000"/>
            </a:schemeClr>
          </a:glow>
          <a:reflection blurRad="6350" stA="50000" endA="300" endPos="90000" dir="5400000" sy="-100000" algn="bl" rotWithShape="0"/>
        </a:effectLst>
        <a:scene3d>
          <a:camera prst="orthographicFront"/>
          <a:lightRig rig="flat" dir="t"/>
        </a:scene3d>
        <a:sp3d z="-190500" extrusionH="12700" prstMaterial="plastic">
          <a:bevelT w="50800" h="50800" prst="angle"/>
        </a:sp3d>
      </dsp:spPr>
      <dsp:style>
        <a:lnRef idx="0">
          <a:scrgbClr r="0" g="0" b="0"/>
        </a:lnRef>
        <a:fillRef idx="3">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F3B51F-DC77-4024-A599-49D86B498D3C}">
      <dsp:nvSpPr>
        <dsp:cNvPr id="0" name=""/>
        <dsp:cNvSpPr/>
      </dsp:nvSpPr>
      <dsp:spPr>
        <a:xfrm rot="5400000">
          <a:off x="-292782" y="652831"/>
          <a:ext cx="1951880" cy="1366316"/>
        </a:xfrm>
        <a:prstGeom prst="chevron">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1689100">
            <a:lnSpc>
              <a:spcPct val="90000"/>
            </a:lnSpc>
            <a:spcBef>
              <a:spcPct val="0"/>
            </a:spcBef>
            <a:spcAft>
              <a:spcPct val="35000"/>
            </a:spcAft>
          </a:pPr>
          <a:r>
            <a:rPr lang="es-ES" sz="3800" b="1" kern="1200" dirty="0" smtClean="0"/>
            <a:t>1º</a:t>
          </a:r>
          <a:endParaRPr lang="es-ES" sz="3800" b="1" kern="1200" dirty="0"/>
        </a:p>
      </dsp:txBody>
      <dsp:txXfrm rot="-5400000">
        <a:off x="0" y="1043207"/>
        <a:ext cx="1366316" cy="585564"/>
      </dsp:txXfrm>
    </dsp:sp>
    <dsp:sp modelId="{8EA65F24-D79E-4904-B1A8-ED97D0C39E68}">
      <dsp:nvSpPr>
        <dsp:cNvPr id="0" name=""/>
        <dsp:cNvSpPr/>
      </dsp:nvSpPr>
      <dsp:spPr>
        <a:xfrm rot="5400000">
          <a:off x="4081245" y="-2354890"/>
          <a:ext cx="1268722" cy="6698579"/>
        </a:xfrm>
        <a:prstGeom prst="round2Same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1" kern="1200" dirty="0" smtClean="0"/>
            <a:t>Elegir 2 o más imágenes</a:t>
          </a:r>
          <a:endParaRPr lang="es-ES" sz="1600" b="1" kern="1200" dirty="0"/>
        </a:p>
        <a:p>
          <a:pPr marL="171450" lvl="1" indent="-171450" algn="l" defTabSz="711200">
            <a:lnSpc>
              <a:spcPct val="90000"/>
            </a:lnSpc>
            <a:spcBef>
              <a:spcPct val="0"/>
            </a:spcBef>
            <a:spcAft>
              <a:spcPct val="15000"/>
            </a:spcAft>
            <a:buChar char="••"/>
          </a:pPr>
          <a:r>
            <a:rPr lang="es-ES" sz="1600" b="1" kern="1200" dirty="0" smtClean="0"/>
            <a:t>Identificar tipo de imagen: pintura, fotografía, cartel de propaganda, caricatura, etc.</a:t>
          </a:r>
          <a:endParaRPr lang="es-ES" sz="1600" b="1" kern="1200" dirty="0"/>
        </a:p>
        <a:p>
          <a:pPr marL="171450" lvl="1" indent="-171450" algn="l" defTabSz="711200">
            <a:lnSpc>
              <a:spcPct val="90000"/>
            </a:lnSpc>
            <a:spcBef>
              <a:spcPct val="0"/>
            </a:spcBef>
            <a:spcAft>
              <a:spcPct val="15000"/>
            </a:spcAft>
            <a:buChar char="••"/>
          </a:pPr>
          <a:r>
            <a:rPr lang="es-ES" sz="1600" b="1" kern="1200" dirty="0" smtClean="0"/>
            <a:t>Observar e identificar colores, símbolos, personajes.</a:t>
          </a:r>
          <a:endParaRPr lang="es-ES" sz="1600" b="1" kern="1200" dirty="0"/>
        </a:p>
      </dsp:txBody>
      <dsp:txXfrm rot="-5400000">
        <a:off x="1366317" y="421972"/>
        <a:ext cx="6636645" cy="1144854"/>
      </dsp:txXfrm>
    </dsp:sp>
    <dsp:sp modelId="{98CBEAEF-99D7-403E-A46E-D42EB246D621}">
      <dsp:nvSpPr>
        <dsp:cNvPr id="0" name=""/>
        <dsp:cNvSpPr/>
      </dsp:nvSpPr>
      <dsp:spPr>
        <a:xfrm rot="5400000">
          <a:off x="-292782" y="2448614"/>
          <a:ext cx="1951880" cy="1366316"/>
        </a:xfrm>
        <a:prstGeom prst="chevron">
          <a:avLst/>
        </a:prstGeom>
        <a:gradFill rotWithShape="0">
          <a:gsLst>
            <a:gs pos="0">
              <a:schemeClr val="accent5">
                <a:hueOff val="-6490032"/>
                <a:satOff val="3463"/>
                <a:lumOff val="-15098"/>
                <a:alphaOff val="0"/>
                <a:shade val="51000"/>
                <a:satMod val="130000"/>
              </a:schemeClr>
            </a:gs>
            <a:gs pos="80000">
              <a:schemeClr val="accent5">
                <a:hueOff val="-6490032"/>
                <a:satOff val="3463"/>
                <a:lumOff val="-15098"/>
                <a:alphaOff val="0"/>
                <a:shade val="93000"/>
                <a:satMod val="130000"/>
              </a:schemeClr>
            </a:gs>
            <a:gs pos="100000">
              <a:schemeClr val="accent5">
                <a:hueOff val="-6490032"/>
                <a:satOff val="3463"/>
                <a:lumOff val="-15098"/>
                <a:alphaOff val="0"/>
                <a:shade val="94000"/>
                <a:satMod val="135000"/>
              </a:schemeClr>
            </a:gs>
          </a:gsLst>
          <a:lin ang="16200000" scaled="0"/>
        </a:gradFill>
        <a:ln w="9525" cap="flat" cmpd="sng" algn="ctr">
          <a:solidFill>
            <a:schemeClr val="accent5">
              <a:hueOff val="-6490032"/>
              <a:satOff val="3463"/>
              <a:lumOff val="-15098"/>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1689100">
            <a:lnSpc>
              <a:spcPct val="90000"/>
            </a:lnSpc>
            <a:spcBef>
              <a:spcPct val="0"/>
            </a:spcBef>
            <a:spcAft>
              <a:spcPct val="35000"/>
            </a:spcAft>
          </a:pPr>
          <a:r>
            <a:rPr lang="es-ES" sz="3800" b="1" kern="1200" dirty="0" smtClean="0"/>
            <a:t>2º</a:t>
          </a:r>
          <a:endParaRPr lang="es-ES" sz="3800" b="1" kern="1200" dirty="0"/>
        </a:p>
      </dsp:txBody>
      <dsp:txXfrm rot="-5400000">
        <a:off x="0" y="2838990"/>
        <a:ext cx="1366316" cy="585564"/>
      </dsp:txXfrm>
    </dsp:sp>
    <dsp:sp modelId="{4EB8E3A2-9FB9-41D8-9551-675BA5E45470}">
      <dsp:nvSpPr>
        <dsp:cNvPr id="0" name=""/>
        <dsp:cNvSpPr/>
      </dsp:nvSpPr>
      <dsp:spPr>
        <a:xfrm rot="5400000">
          <a:off x="3722355" y="-559095"/>
          <a:ext cx="1986502" cy="6698579"/>
        </a:xfrm>
        <a:prstGeom prst="round2SameRect">
          <a:avLst/>
        </a:prstGeom>
        <a:solidFill>
          <a:schemeClr val="lt1">
            <a:alpha val="90000"/>
            <a:hueOff val="0"/>
            <a:satOff val="0"/>
            <a:lumOff val="0"/>
            <a:alphaOff val="0"/>
          </a:schemeClr>
        </a:solidFill>
        <a:ln w="9525" cap="flat" cmpd="sng" algn="ctr">
          <a:solidFill>
            <a:schemeClr val="accent5">
              <a:hueOff val="-6490032"/>
              <a:satOff val="3463"/>
              <a:lumOff val="-15098"/>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1" kern="1200" dirty="0" smtClean="0"/>
            <a:t>Identificar lugar o fecha, real o probable.</a:t>
          </a:r>
          <a:endParaRPr lang="es-ES" sz="1600" b="1" kern="1200" dirty="0"/>
        </a:p>
        <a:p>
          <a:pPr marL="171450" lvl="1" indent="-171450" algn="l" defTabSz="711200">
            <a:lnSpc>
              <a:spcPct val="90000"/>
            </a:lnSpc>
            <a:spcBef>
              <a:spcPct val="0"/>
            </a:spcBef>
            <a:spcAft>
              <a:spcPct val="15000"/>
            </a:spcAft>
            <a:buChar char="••"/>
          </a:pPr>
          <a:r>
            <a:rPr lang="es-ES" sz="1600" b="1" kern="1200" dirty="0" smtClean="0"/>
            <a:t>Inferir intencionalidad del autor. Motivos por los cuales se produjo la imagen.</a:t>
          </a:r>
          <a:endParaRPr lang="es-ES" sz="1600" b="1" kern="1200" dirty="0"/>
        </a:p>
        <a:p>
          <a:pPr marL="171450" lvl="1" indent="-171450" algn="l" defTabSz="711200">
            <a:lnSpc>
              <a:spcPct val="90000"/>
            </a:lnSpc>
            <a:spcBef>
              <a:spcPct val="0"/>
            </a:spcBef>
            <a:spcAft>
              <a:spcPct val="15000"/>
            </a:spcAft>
            <a:buChar char="••"/>
          </a:pPr>
          <a:r>
            <a:rPr lang="es-ES" sz="1600" b="1" kern="1200" dirty="0" smtClean="0"/>
            <a:t>Buscar información sobre hito o proceso retratado</a:t>
          </a:r>
          <a:endParaRPr lang="es-ES" sz="1600" b="1" kern="1200" dirty="0"/>
        </a:p>
        <a:p>
          <a:pPr marL="171450" lvl="1" indent="-171450" algn="l" defTabSz="711200">
            <a:lnSpc>
              <a:spcPct val="90000"/>
            </a:lnSpc>
            <a:spcBef>
              <a:spcPct val="0"/>
            </a:spcBef>
            <a:spcAft>
              <a:spcPct val="15000"/>
            </a:spcAft>
            <a:buChar char="••"/>
          </a:pPr>
          <a:r>
            <a:rPr lang="es-ES" sz="1600" b="1" kern="1200" dirty="0" smtClean="0"/>
            <a:t>Contrastar información con fuentes y bibliografía </a:t>
          </a:r>
          <a:endParaRPr lang="es-ES" sz="1600" b="1" kern="1200" dirty="0"/>
        </a:p>
      </dsp:txBody>
      <dsp:txXfrm rot="-5400000">
        <a:off x="1366317" y="1893916"/>
        <a:ext cx="6601606" cy="1792556"/>
      </dsp:txXfrm>
    </dsp:sp>
    <dsp:sp modelId="{F6872813-4FF6-4579-9909-63DDEB6B8574}">
      <dsp:nvSpPr>
        <dsp:cNvPr id="0" name=""/>
        <dsp:cNvSpPr/>
      </dsp:nvSpPr>
      <dsp:spPr>
        <a:xfrm rot="5400000">
          <a:off x="-292782" y="4223417"/>
          <a:ext cx="1951880" cy="1366316"/>
        </a:xfrm>
        <a:prstGeom prst="chevron">
          <a:avLst/>
        </a:prstGeom>
        <a:gradFill rotWithShape="0">
          <a:gsLst>
            <a:gs pos="0">
              <a:schemeClr val="accent5">
                <a:hueOff val="-12980065"/>
                <a:satOff val="6926"/>
                <a:lumOff val="-30196"/>
                <a:alphaOff val="0"/>
                <a:shade val="51000"/>
                <a:satMod val="130000"/>
              </a:schemeClr>
            </a:gs>
            <a:gs pos="80000">
              <a:schemeClr val="accent5">
                <a:hueOff val="-12980065"/>
                <a:satOff val="6926"/>
                <a:lumOff val="-30196"/>
                <a:alphaOff val="0"/>
                <a:shade val="93000"/>
                <a:satMod val="130000"/>
              </a:schemeClr>
            </a:gs>
            <a:gs pos="100000">
              <a:schemeClr val="accent5">
                <a:hueOff val="-12980065"/>
                <a:satOff val="6926"/>
                <a:lumOff val="-30196"/>
                <a:alphaOff val="0"/>
                <a:shade val="94000"/>
                <a:satMod val="135000"/>
              </a:schemeClr>
            </a:gs>
          </a:gsLst>
          <a:lin ang="16200000" scaled="0"/>
        </a:gradFill>
        <a:ln w="9525" cap="flat" cmpd="sng" algn="ctr">
          <a:solidFill>
            <a:schemeClr val="accent5">
              <a:hueOff val="-12980065"/>
              <a:satOff val="6926"/>
              <a:lumOff val="-30196"/>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1689100">
            <a:lnSpc>
              <a:spcPct val="90000"/>
            </a:lnSpc>
            <a:spcBef>
              <a:spcPct val="0"/>
            </a:spcBef>
            <a:spcAft>
              <a:spcPct val="35000"/>
            </a:spcAft>
          </a:pPr>
          <a:r>
            <a:rPr lang="es-ES" sz="3800" b="1" kern="1200" dirty="0" smtClean="0"/>
            <a:t>3º</a:t>
          </a:r>
          <a:endParaRPr lang="es-ES" sz="3800" b="1" kern="1200" dirty="0"/>
        </a:p>
      </dsp:txBody>
      <dsp:txXfrm rot="-5400000">
        <a:off x="0" y="4613793"/>
        <a:ext cx="1366316" cy="585564"/>
      </dsp:txXfrm>
    </dsp:sp>
    <dsp:sp modelId="{821A5EA2-EF29-4961-8CDC-00A1A2A9F157}">
      <dsp:nvSpPr>
        <dsp:cNvPr id="0" name=""/>
        <dsp:cNvSpPr/>
      </dsp:nvSpPr>
      <dsp:spPr>
        <a:xfrm rot="5400000">
          <a:off x="4081245" y="1215707"/>
          <a:ext cx="1268722" cy="6698579"/>
        </a:xfrm>
        <a:prstGeom prst="round2SameRect">
          <a:avLst/>
        </a:prstGeom>
        <a:solidFill>
          <a:schemeClr val="lt1">
            <a:alpha val="90000"/>
            <a:hueOff val="0"/>
            <a:satOff val="0"/>
            <a:lumOff val="0"/>
            <a:alphaOff val="0"/>
          </a:schemeClr>
        </a:solidFill>
        <a:ln w="9525" cap="flat" cmpd="sng" algn="ctr">
          <a:solidFill>
            <a:schemeClr val="accent5">
              <a:hueOff val="-12980065"/>
              <a:satOff val="6926"/>
              <a:lumOff val="-30196"/>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1" kern="1200" dirty="0" smtClean="0"/>
            <a:t>Explicar el significado de imagen: contextualizar </a:t>
          </a:r>
          <a:endParaRPr lang="es-ES" sz="1600" b="1" kern="1200" dirty="0"/>
        </a:p>
        <a:p>
          <a:pPr marL="171450" lvl="1" indent="-171450" algn="l" defTabSz="711200">
            <a:lnSpc>
              <a:spcPct val="90000"/>
            </a:lnSpc>
            <a:spcBef>
              <a:spcPct val="0"/>
            </a:spcBef>
            <a:spcAft>
              <a:spcPct val="15000"/>
            </a:spcAft>
            <a:buChar char="••"/>
          </a:pPr>
          <a:r>
            <a:rPr lang="es-ES" sz="1600" b="1" kern="1200" dirty="0" smtClean="0"/>
            <a:t>Inventar un título a la imagen</a:t>
          </a:r>
          <a:endParaRPr lang="es-ES" sz="1600" b="1" kern="1200" dirty="0"/>
        </a:p>
      </dsp:txBody>
      <dsp:txXfrm rot="-5400000">
        <a:off x="1366317" y="3992569"/>
        <a:ext cx="6636645" cy="11448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27E65-EC4D-4FC5-91ED-400CA61DA48B}">
      <dsp:nvSpPr>
        <dsp:cNvPr id="0" name=""/>
        <dsp:cNvSpPr/>
      </dsp:nvSpPr>
      <dsp:spPr>
        <a:xfrm rot="16200000">
          <a:off x="148151" y="1345023"/>
          <a:ext cx="2383382" cy="2671412"/>
        </a:xfrm>
        <a:prstGeom prst="flowChartManualOperation">
          <a:avLst/>
        </a:prstGeom>
        <a:solidFill>
          <a:schemeClr val="bg1"/>
        </a:solidFill>
        <a:ln w="28575">
          <a:solidFill>
            <a:srgbClr val="7030A0"/>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8750" tIns="0" rIns="158998" bIns="0" numCol="1" spcCol="1270" anchor="ctr" anchorCtr="0">
          <a:noAutofit/>
        </a:bodyPr>
        <a:lstStyle/>
        <a:p>
          <a:pPr lvl="0" algn="ctr" defTabSz="1111250">
            <a:lnSpc>
              <a:spcPct val="90000"/>
            </a:lnSpc>
            <a:spcBef>
              <a:spcPct val="0"/>
            </a:spcBef>
            <a:spcAft>
              <a:spcPct val="35000"/>
            </a:spcAft>
          </a:pPr>
          <a:r>
            <a:rPr lang="es-ES" sz="2500" b="1" kern="1200" dirty="0" smtClean="0">
              <a:solidFill>
                <a:schemeClr val="tx1"/>
              </a:solidFill>
            </a:rPr>
            <a:t>WEB RECOMENDADAS</a:t>
          </a:r>
          <a:endParaRPr lang="es-ES" sz="2500" b="1" kern="1200" dirty="0">
            <a:solidFill>
              <a:schemeClr val="tx1"/>
            </a:solidFill>
          </a:endParaRPr>
        </a:p>
      </dsp:txBody>
      <dsp:txXfrm rot="5400000">
        <a:off x="4136" y="1965714"/>
        <a:ext cx="2671412" cy="1430030"/>
      </dsp:txXfrm>
    </dsp:sp>
    <dsp:sp modelId="{358BC1D0-1C37-4D0E-8A4E-5702E5CB3FAD}">
      <dsp:nvSpPr>
        <dsp:cNvPr id="0" name=""/>
        <dsp:cNvSpPr/>
      </dsp:nvSpPr>
      <dsp:spPr>
        <a:xfrm rot="16200000">
          <a:off x="2926679" y="104185"/>
          <a:ext cx="5361459" cy="5153088"/>
        </a:xfrm>
        <a:prstGeom prst="flowChartManualOperation">
          <a:avLst/>
        </a:prstGeom>
        <a:solidFill>
          <a:schemeClr val="bg1"/>
        </a:solidFill>
        <a:ln w="38100">
          <a:solidFill>
            <a:srgbClr val="99CC00"/>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0" tIns="0" rIns="203200" bIns="0" numCol="1" spcCol="1270" anchor="t" anchorCtr="0">
          <a:noAutofit/>
        </a:bodyPr>
        <a:lstStyle/>
        <a:p>
          <a:pPr lvl="0" algn="l" defTabSz="1022350">
            <a:lnSpc>
              <a:spcPct val="90000"/>
            </a:lnSpc>
            <a:spcBef>
              <a:spcPct val="0"/>
            </a:spcBef>
            <a:spcAft>
              <a:spcPct val="35000"/>
            </a:spcAft>
          </a:pPr>
          <a:endParaRPr lang="es-ES" sz="2300" kern="1200" dirty="0"/>
        </a:p>
        <a:p>
          <a:pPr marL="285750" lvl="1" indent="-285750" algn="l" defTabSz="1422400">
            <a:lnSpc>
              <a:spcPct val="90000"/>
            </a:lnSpc>
            <a:spcBef>
              <a:spcPct val="0"/>
            </a:spcBef>
            <a:spcAft>
              <a:spcPct val="15000"/>
            </a:spcAft>
            <a:buChar char="••"/>
          </a:pPr>
          <a:r>
            <a:rPr lang="es-ES" sz="3200" b="1" kern="1200" dirty="0" smtClean="0">
              <a:hlinkClick xmlns:r="http://schemas.openxmlformats.org/officeDocument/2006/relationships" r:id="rId1"/>
            </a:rPr>
            <a:t>www.historia1imagen.cl</a:t>
          </a:r>
          <a:r>
            <a:rPr lang="es-ES" sz="3200" b="1" kern="1200" dirty="0" smtClean="0"/>
            <a:t> </a:t>
          </a:r>
          <a:endParaRPr lang="es-ES" sz="3200" b="1" kern="1200" dirty="0"/>
        </a:p>
        <a:p>
          <a:pPr marL="285750" lvl="1" indent="-285750" algn="l" defTabSz="1422400">
            <a:lnSpc>
              <a:spcPct val="90000"/>
            </a:lnSpc>
            <a:spcBef>
              <a:spcPct val="0"/>
            </a:spcBef>
            <a:spcAft>
              <a:spcPct val="15000"/>
            </a:spcAft>
            <a:buChar char="••"/>
          </a:pPr>
          <a:r>
            <a:rPr lang="es-ES" sz="3200" b="1" kern="1200" dirty="0" smtClean="0">
              <a:hlinkClick xmlns:r="http://schemas.openxmlformats.org/officeDocument/2006/relationships" r:id="rId2"/>
            </a:rPr>
            <a:t>www.historiasiglo20.org</a:t>
          </a:r>
          <a:endParaRPr lang="es-ES" sz="3200" b="1" kern="1200" dirty="0"/>
        </a:p>
        <a:p>
          <a:pPr marL="285750" lvl="1" indent="-285750" algn="l" defTabSz="1422400">
            <a:lnSpc>
              <a:spcPct val="90000"/>
            </a:lnSpc>
            <a:spcBef>
              <a:spcPct val="0"/>
            </a:spcBef>
            <a:spcAft>
              <a:spcPct val="15000"/>
            </a:spcAft>
            <a:buChar char="••"/>
          </a:pPr>
          <a:r>
            <a:rPr lang="es-ES" sz="3200" b="1" kern="1200" dirty="0" smtClean="0">
              <a:hlinkClick xmlns:r="http://schemas.openxmlformats.org/officeDocument/2006/relationships" r:id="rId3"/>
            </a:rPr>
            <a:t>www.odisea.ucv.cl</a:t>
          </a:r>
          <a:r>
            <a:rPr lang="es-ES" sz="3200" b="1" kern="1200" dirty="0" smtClean="0"/>
            <a:t> </a:t>
          </a:r>
          <a:endParaRPr lang="es-ES" sz="3200" b="1" kern="1200" dirty="0"/>
        </a:p>
      </dsp:txBody>
      <dsp:txXfrm rot="5400000">
        <a:off x="3030865" y="1072291"/>
        <a:ext cx="5153088" cy="32168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27E65-EC4D-4FC5-91ED-400CA61DA48B}">
      <dsp:nvSpPr>
        <dsp:cNvPr id="0" name=""/>
        <dsp:cNvSpPr/>
      </dsp:nvSpPr>
      <dsp:spPr>
        <a:xfrm rot="16200000">
          <a:off x="267" y="1571030"/>
          <a:ext cx="2511424" cy="2507430"/>
        </a:xfrm>
        <a:prstGeom prst="flowChartManualOperation">
          <a:avLst/>
        </a:prstGeom>
        <a:solidFill>
          <a:schemeClr val="lt1"/>
        </a:solidFill>
        <a:ln w="25400" cap="flat" cmpd="sng" algn="ctr">
          <a:solidFill>
            <a:schemeClr val="accent6"/>
          </a:solidFill>
          <a:prstDash val="solid"/>
        </a:ln>
        <a:effectLst/>
        <a:scene3d>
          <a:camera prst="orthographicFront"/>
          <a:lightRig rig="flat" dir="t"/>
        </a:scene3d>
        <a:sp3d/>
      </dsp:spPr>
      <dsp:style>
        <a:lnRef idx="2">
          <a:schemeClr val="accent6"/>
        </a:lnRef>
        <a:fillRef idx="1">
          <a:schemeClr val="lt1"/>
        </a:fillRef>
        <a:effectRef idx="0">
          <a:schemeClr val="accent6"/>
        </a:effectRef>
        <a:fontRef idx="minor">
          <a:schemeClr val="dk1"/>
        </a:fontRef>
      </dsp:style>
      <dsp:txBody>
        <a:bodyPr spcFirstLastPara="0" vert="horz" wrap="square" lIns="177800" tIns="0" rIns="179090" bIns="0" numCol="1" spcCol="1270" anchor="ctr" anchorCtr="0">
          <a:noAutofit/>
        </a:bodyPr>
        <a:lstStyle/>
        <a:p>
          <a:pPr lvl="0" algn="ctr" defTabSz="1244600">
            <a:lnSpc>
              <a:spcPct val="90000"/>
            </a:lnSpc>
            <a:spcBef>
              <a:spcPct val="0"/>
            </a:spcBef>
            <a:spcAft>
              <a:spcPct val="35000"/>
            </a:spcAft>
          </a:pPr>
          <a:r>
            <a:rPr lang="es-ES" sz="2800" b="1" kern="1200" dirty="0" smtClean="0"/>
            <a:t>BIBLIOGRAFÍA</a:t>
          </a:r>
          <a:endParaRPr lang="es-ES" sz="2800" b="1" kern="1200" dirty="0"/>
        </a:p>
      </dsp:txBody>
      <dsp:txXfrm rot="5400000">
        <a:off x="2264" y="2071318"/>
        <a:ext cx="2507430" cy="1506854"/>
      </dsp:txXfrm>
    </dsp:sp>
    <dsp:sp modelId="{358BC1D0-1C37-4D0E-8A4E-5702E5CB3FAD}">
      <dsp:nvSpPr>
        <dsp:cNvPr id="0" name=""/>
        <dsp:cNvSpPr/>
      </dsp:nvSpPr>
      <dsp:spPr>
        <a:xfrm rot="16200000">
          <a:off x="2818555" y="-22371"/>
          <a:ext cx="5649491" cy="5694234"/>
        </a:xfrm>
        <a:prstGeom prst="flowChartManualOperation">
          <a:avLst/>
        </a:prstGeom>
        <a:solidFill>
          <a:schemeClr val="bg1"/>
        </a:solidFill>
        <a:ln>
          <a:solidFill>
            <a:srgbClr val="7030A0"/>
          </a:solidFill>
        </a:ln>
        <a:effectLst>
          <a:outerShdw blurRad="40000" dist="23000" dir="5400000" rotWithShape="0">
            <a:srgbClr val="000000">
              <a:alpha val="35000"/>
            </a:srgbClr>
          </a:outerShdw>
        </a:effectLst>
        <a:scene3d>
          <a:camera prst="orthographicFront"/>
          <a:lightRig rig="flat" dir="t"/>
        </a:scene3d>
        <a:sp3d prstMaterial="plastic">
          <a:bevelT w="120900" h="88900" prst="relaxedInset"/>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0" rIns="114300" bIns="0" numCol="1" spcCol="1270" anchor="t" anchorCtr="0">
          <a:noAutofit/>
        </a:bodyPr>
        <a:lstStyle/>
        <a:p>
          <a:pPr marL="273050" lvl="0" indent="-177800" algn="l" defTabSz="889000">
            <a:lnSpc>
              <a:spcPct val="90000"/>
            </a:lnSpc>
            <a:spcBef>
              <a:spcPct val="0"/>
            </a:spcBef>
            <a:spcAft>
              <a:spcPct val="35000"/>
            </a:spcAft>
          </a:pPr>
          <a:endParaRPr lang="es-ES" sz="1800" b="1" kern="1200" dirty="0" smtClean="0">
            <a:solidFill>
              <a:schemeClr val="tx1"/>
            </a:solidFill>
          </a:endParaRPr>
        </a:p>
        <a:p>
          <a:pPr marL="273050" lvl="0" indent="-177800" algn="l" defTabSz="889000">
            <a:lnSpc>
              <a:spcPct val="90000"/>
            </a:lnSpc>
            <a:spcBef>
              <a:spcPct val="0"/>
            </a:spcBef>
            <a:spcAft>
              <a:spcPct val="35000"/>
            </a:spcAft>
          </a:pPr>
          <a:r>
            <a:rPr lang="es-ES" sz="1600" b="1" kern="1200" dirty="0" smtClean="0">
              <a:solidFill>
                <a:schemeClr val="tx1"/>
              </a:solidFill>
            </a:rPr>
            <a:t>- HISTORIA DEL MUNDO CONTEMPORÁNEO, Joaquín Prats.</a:t>
          </a:r>
        </a:p>
        <a:p>
          <a:pPr marL="273050" lvl="0" indent="-177800" algn="l" defTabSz="889000">
            <a:lnSpc>
              <a:spcPct val="90000"/>
            </a:lnSpc>
            <a:spcBef>
              <a:spcPct val="0"/>
            </a:spcBef>
            <a:spcAft>
              <a:spcPct val="35000"/>
            </a:spcAft>
          </a:pPr>
          <a:r>
            <a:rPr lang="es-ES" sz="1600" b="1" kern="1200" dirty="0" smtClean="0">
              <a:solidFill>
                <a:schemeClr val="tx1"/>
              </a:solidFill>
            </a:rPr>
            <a:t>- HISTORIA DEL MUNDO CONTEMPORÁNEO, Antonio Fernández.</a:t>
          </a:r>
        </a:p>
        <a:p>
          <a:pPr marL="273050" lvl="0" indent="-177800" algn="l" defTabSz="889000">
            <a:lnSpc>
              <a:spcPct val="90000"/>
            </a:lnSpc>
            <a:spcBef>
              <a:spcPct val="0"/>
            </a:spcBef>
            <a:spcAft>
              <a:spcPct val="35000"/>
            </a:spcAft>
          </a:pPr>
          <a:r>
            <a:rPr lang="es-ES" sz="1600" b="1" kern="1200" dirty="0" smtClean="0">
              <a:solidFill>
                <a:schemeClr val="tx1"/>
              </a:solidFill>
            </a:rPr>
            <a:t>- HISTORIA DEL MUNDO CONTEMPORÁNEO, Juan Ocaña.</a:t>
          </a:r>
        </a:p>
        <a:p>
          <a:pPr marL="273050" lvl="0" indent="-177800" algn="l" defTabSz="889000">
            <a:lnSpc>
              <a:spcPct val="90000"/>
            </a:lnSpc>
            <a:spcBef>
              <a:spcPct val="0"/>
            </a:spcBef>
            <a:spcAft>
              <a:spcPct val="35000"/>
            </a:spcAft>
          </a:pPr>
          <a:r>
            <a:rPr lang="es-ES" sz="1600" b="1" kern="1200" dirty="0" smtClean="0">
              <a:solidFill>
                <a:schemeClr val="tx1"/>
              </a:solidFill>
            </a:rPr>
            <a:t>- ACTUAL HISTORIA DEL MUNDO CONTEMPORÁNEO, Margarita García. </a:t>
          </a:r>
        </a:p>
        <a:p>
          <a:pPr marL="273050" lvl="0" indent="-177800" algn="l" defTabSz="889000">
            <a:lnSpc>
              <a:spcPct val="90000"/>
            </a:lnSpc>
            <a:spcBef>
              <a:spcPct val="0"/>
            </a:spcBef>
            <a:spcAft>
              <a:spcPct val="35000"/>
            </a:spcAft>
          </a:pPr>
          <a:r>
            <a:rPr lang="es-ES" sz="1600" b="1" kern="1200" dirty="0" smtClean="0">
              <a:solidFill>
                <a:schemeClr val="tx1"/>
              </a:solidFill>
            </a:rPr>
            <a:t>- LA ERA DEL IMPERIO, Eric </a:t>
          </a:r>
          <a:r>
            <a:rPr lang="es-ES" sz="1600" b="1" kern="1200" dirty="0" err="1" smtClean="0">
              <a:solidFill>
                <a:schemeClr val="tx1"/>
              </a:solidFill>
            </a:rPr>
            <a:t>Hobsbawm</a:t>
          </a:r>
          <a:r>
            <a:rPr lang="es-ES" sz="1600" b="1" kern="1200" dirty="0" smtClean="0">
              <a:solidFill>
                <a:schemeClr val="tx1"/>
              </a:solidFill>
            </a:rPr>
            <a:t>.</a:t>
          </a:r>
        </a:p>
        <a:p>
          <a:pPr marL="273050" marR="0" lvl="0" indent="-177800" algn="l" defTabSz="914400" eaLnBrk="1" fontAlgn="auto" latinLnBrk="0" hangingPunct="1">
            <a:lnSpc>
              <a:spcPct val="100000"/>
            </a:lnSpc>
            <a:spcBef>
              <a:spcPct val="0"/>
            </a:spcBef>
            <a:spcAft>
              <a:spcPts val="0"/>
            </a:spcAft>
            <a:buClrTx/>
            <a:buSzTx/>
            <a:buFontTx/>
            <a:buNone/>
            <a:tabLst/>
            <a:defRPr/>
          </a:pPr>
          <a:r>
            <a:rPr lang="es-ES" sz="1600" b="1" kern="1200" dirty="0" smtClean="0">
              <a:solidFill>
                <a:schemeClr val="tx1"/>
              </a:solidFill>
            </a:rPr>
            <a:t>- DIPLOMACIA, Henry </a:t>
          </a:r>
          <a:r>
            <a:rPr lang="es-ES" sz="1600" b="1" kern="1200" dirty="0" err="1" smtClean="0">
              <a:solidFill>
                <a:schemeClr val="tx1"/>
              </a:solidFill>
            </a:rPr>
            <a:t>Kissinger</a:t>
          </a:r>
          <a:r>
            <a:rPr lang="es-ES" sz="1600" b="1" kern="1200" dirty="0" smtClean="0">
              <a:solidFill>
                <a:schemeClr val="tx1"/>
              </a:solidFill>
            </a:rPr>
            <a:t>.</a:t>
          </a:r>
        </a:p>
        <a:p>
          <a:pPr marL="273050" marR="0" lvl="0" indent="-177800" algn="l" defTabSz="914400" eaLnBrk="1" fontAlgn="auto" latinLnBrk="0" hangingPunct="1">
            <a:lnSpc>
              <a:spcPct val="100000"/>
            </a:lnSpc>
            <a:spcBef>
              <a:spcPct val="0"/>
            </a:spcBef>
            <a:spcAft>
              <a:spcPts val="0"/>
            </a:spcAft>
            <a:buClrTx/>
            <a:buSzTx/>
            <a:buFontTx/>
            <a:buNone/>
            <a:tabLst/>
            <a:defRPr/>
          </a:pPr>
          <a:r>
            <a:rPr lang="es-ES" sz="1600" b="1" kern="1200" dirty="0" smtClean="0">
              <a:solidFill>
                <a:schemeClr val="tx1"/>
              </a:solidFill>
            </a:rPr>
            <a:t>- HISTORIA DEL SIGLO XX, Eric  </a:t>
          </a:r>
          <a:r>
            <a:rPr lang="es-ES" sz="1600" b="1" kern="1200" dirty="0" err="1" smtClean="0">
              <a:solidFill>
                <a:schemeClr val="tx1"/>
              </a:solidFill>
            </a:rPr>
            <a:t>Hobsbawm</a:t>
          </a:r>
          <a:r>
            <a:rPr lang="es-ES" sz="1600" b="1" kern="1200" dirty="0" smtClean="0">
              <a:solidFill>
                <a:schemeClr val="tx1"/>
              </a:solidFill>
            </a:rPr>
            <a:t>.</a:t>
          </a:r>
        </a:p>
        <a:p>
          <a:pPr marL="273050" lvl="0" indent="-177800" algn="l" defTabSz="889000">
            <a:lnSpc>
              <a:spcPct val="90000"/>
            </a:lnSpc>
            <a:spcBef>
              <a:spcPct val="0"/>
            </a:spcBef>
            <a:spcAft>
              <a:spcPct val="35000"/>
            </a:spcAft>
          </a:pPr>
          <a:endParaRPr lang="es-ES" sz="2000" kern="1200" dirty="0">
            <a:solidFill>
              <a:schemeClr val="tx1"/>
            </a:solidFill>
          </a:endParaRPr>
        </a:p>
        <a:p>
          <a:pPr marL="285750" lvl="1" indent="0" algn="l" defTabSz="1422400">
            <a:lnSpc>
              <a:spcPct val="90000"/>
            </a:lnSpc>
            <a:spcBef>
              <a:spcPct val="0"/>
            </a:spcBef>
            <a:spcAft>
              <a:spcPct val="15000"/>
            </a:spcAft>
            <a:buChar char="••"/>
          </a:pPr>
          <a:endParaRPr lang="es-ES" sz="3200" b="1" kern="1200" dirty="0">
            <a:solidFill>
              <a:schemeClr val="tx1"/>
            </a:solidFill>
          </a:endParaRPr>
        </a:p>
      </dsp:txBody>
      <dsp:txXfrm rot="5400000">
        <a:off x="2796184" y="1129898"/>
        <a:ext cx="5694234" cy="3389695"/>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smtClean="0"/>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C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smtClean="0"/>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smtClean="0"/>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C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smtClean="0"/>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smtClean="0"/>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C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smtClean="0"/>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smtClean="0"/>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smtClean="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smtClean="0"/>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OverObj" preserve="1">
  <p:cSld name="Título y texto encima de l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CL"/>
          </a:p>
        </p:txBody>
      </p:sp>
      <p:sp>
        <p:nvSpPr>
          <p:cNvPr id="3" name="2 Marcador de texto"/>
          <p:cNvSpPr>
            <a:spLocks noGrp="1"/>
          </p:cNvSpPr>
          <p:nvPr>
            <p:ph type="body" sz="half" idx="1"/>
          </p:nvPr>
        </p:nvSpPr>
        <p:spPr>
          <a:xfrm>
            <a:off x="457200" y="1600200"/>
            <a:ext cx="8229600" cy="2185988"/>
          </a:xfrm>
          <a:prstGeom prst="rect">
            <a:avLst/>
          </a:prstGeo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contenido"/>
          <p:cNvSpPr>
            <a:spLocks noGrp="1"/>
          </p:cNvSpPr>
          <p:nvPr>
            <p:ph sz="half" idx="2"/>
          </p:nvPr>
        </p:nvSpPr>
        <p:spPr>
          <a:xfrm>
            <a:off x="457200" y="3938588"/>
            <a:ext cx="8229600" cy="2187575"/>
          </a:xfrm>
          <a:prstGeom prst="rect">
            <a:avLst/>
          </a:prstGeo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smtClean="0"/>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smtClean="0"/>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C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smtClean="0"/>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smtClean="0"/>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smtClean="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r="-279"/>
          </a:stretch>
        </a:blipFill>
        <a:effectLst/>
      </p:bgPr>
    </p:bg>
    <p:spTree>
      <p:nvGrpSpPr>
        <p:cNvPr id="1" name=""/>
        <p:cNvGrpSpPr/>
        <p:nvPr/>
      </p:nvGrpSpPr>
      <p:grpSpPr>
        <a:xfrm>
          <a:off x="0" y="0"/>
          <a:ext cx="0" cy="0"/>
          <a:chOff x="0" y="0"/>
          <a:chExt cx="0" cy="0"/>
        </a:xfrm>
      </p:grpSpPr>
      <p:sp>
        <p:nvSpPr>
          <p:cNvPr id="4098" name="4 CuadroTexto"/>
          <p:cNvSpPr txBox="1">
            <a:spLocks noChangeArrowheads="1"/>
          </p:cNvSpPr>
          <p:nvPr/>
        </p:nvSpPr>
        <p:spPr bwMode="auto">
          <a:xfrm>
            <a:off x="357188" y="5357813"/>
            <a:ext cx="2498725" cy="738187"/>
          </a:xfrm>
          <a:prstGeom prst="rect">
            <a:avLst/>
          </a:prstGeom>
          <a:noFill/>
          <a:ln w="9525">
            <a:noFill/>
            <a:miter lim="800000"/>
            <a:headEnd/>
            <a:tailEnd/>
          </a:ln>
        </p:spPr>
        <p:txBody>
          <a:bodyPr wrap="none">
            <a:spAutoFit/>
          </a:bodyPr>
          <a:lstStyle/>
          <a:p>
            <a:pPr>
              <a:defRPr/>
            </a:pPr>
            <a:r>
              <a:rPr lang="es-CL" sz="2400" b="1">
                <a:solidFill>
                  <a:schemeClr val="bg1"/>
                </a:solidFill>
                <a:latin typeface="Calibri" pitchFamily="34" charset="0"/>
              </a:rPr>
              <a:t>XXXXX X XX  XXXX</a:t>
            </a:r>
          </a:p>
          <a:p>
            <a:pPr>
              <a:defRPr/>
            </a:pPr>
            <a:r>
              <a:rPr lang="es-CL" b="1">
                <a:solidFill>
                  <a:schemeClr val="bg1"/>
                </a:solidFill>
                <a:latin typeface="Calibri" pitchFamily="34" charset="0"/>
              </a:rPr>
              <a:t>YY’ZZ</a:t>
            </a:r>
            <a:endParaRPr lang="es-CL" sz="1400" b="1">
              <a:solidFill>
                <a:schemeClr val="bg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cstate="print"/>
          <a:srcRect/>
          <a:stretch>
            <a:fillRect r="-279"/>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hyperlink" Target="http://historia1imagen.files.wordpress.com/2010/05/guia-primera-guerra-mundial.doc" TargetMode="External"/><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hyperlink" Target="http://www.historiasiglo20.org/BIO/bismarck.htm" TargetMode="External"/><Relationship Id="rId2" Type="http://schemas.openxmlformats.org/officeDocument/2006/relationships/image" Target="../media/image7.jpeg"/><Relationship Id="rId1" Type="http://schemas.openxmlformats.org/officeDocument/2006/relationships/slideLayout" Target="../slideLayouts/slideLayout18.xml"/><Relationship Id="rId5" Type="http://schemas.openxmlformats.org/officeDocument/2006/relationships/hyperlink" Target="http://www.historiasiglo20.org/GLOS/weltpolitik.htm" TargetMode="External"/><Relationship Id="rId4" Type="http://schemas.openxmlformats.org/officeDocument/2006/relationships/hyperlink" Target="http://www.claseshistoria.com/1guerramundial/causasalianzas.ht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www.ushmm.org/wlc/es/" TargetMode="External"/><Relationship Id="rId2" Type="http://schemas.openxmlformats.org/officeDocument/2006/relationships/image" Target="../media/image9.jpeg"/><Relationship Id="rId1" Type="http://schemas.openxmlformats.org/officeDocument/2006/relationships/slideLayout" Target="../slideLayouts/slideLayout18.xml"/><Relationship Id="rId4" Type="http://schemas.openxmlformats.org/officeDocument/2006/relationships/hyperlink" Target="http://www.historiasiglo20.org/enlaces/holocausto.htm"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historia1imagen.cl/2010/05/27/carteles-de-propaganda-segunda-gran-guerra-o-gran-guerra-patria/" TargetMode="External"/><Relationship Id="rId2" Type="http://schemas.openxmlformats.org/officeDocument/2006/relationships/image" Target="../media/image5.jpeg"/><Relationship Id="rId1" Type="http://schemas.openxmlformats.org/officeDocument/2006/relationships/slideLayout" Target="../slideLayouts/slideLayout18.xml"/><Relationship Id="rId4" Type="http://schemas.openxmlformats.org/officeDocument/2006/relationships/hyperlink" Target="http://historia1imagen.cl/2010/05/30/guia-didactica-totalitarismo/" TargetMode="Externa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4.jpeg"/><Relationship Id="rId7" Type="http://schemas.openxmlformats.org/officeDocument/2006/relationships/image" Target="../media/image8.jpeg"/><Relationship Id="rId12"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7.jpeg"/><Relationship Id="rId11" Type="http://schemas.openxmlformats.org/officeDocument/2006/relationships/diagramColors" Target="../diagrams/colors1.xml"/><Relationship Id="rId5" Type="http://schemas.openxmlformats.org/officeDocument/2006/relationships/image" Target="../media/image6.jpeg"/><Relationship Id="rId10" Type="http://schemas.openxmlformats.org/officeDocument/2006/relationships/diagramQuickStyle" Target="../diagrams/quickStyle1.xml"/><Relationship Id="rId4" Type="http://schemas.openxmlformats.org/officeDocument/2006/relationships/image" Target="../media/image5.jpeg"/><Relationship Id="rId9"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www.historiasiglo20.org/IIGM/guerra2.htm" TargetMode="External"/><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historia1imagen.cl/2010/05/16/guia-didactica-ii-guerra-mundial/" TargetMode="External"/><Relationship Id="rId2" Type="http://schemas.openxmlformats.org/officeDocument/2006/relationships/image" Target="../media/image20.jpeg"/><Relationship Id="rId1" Type="http://schemas.openxmlformats.org/officeDocument/2006/relationships/slideLayout" Target="../slideLayouts/slideLayout18.xml"/><Relationship Id="rId4" Type="http://schemas.openxmlformats.org/officeDocument/2006/relationships/hyperlink" Target="http://www.historiasiglo20.org/IIGM/index.ht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historia1imagen.cl/2010/05/16/guia-didactica-ii-guerra-mundial/" TargetMode="External"/><Relationship Id="rId2" Type="http://schemas.openxmlformats.org/officeDocument/2006/relationships/image" Target="../media/image4.jpeg"/><Relationship Id="rId1" Type="http://schemas.openxmlformats.org/officeDocument/2006/relationships/slideLayout" Target="../slideLayouts/slideLayout18.xml"/><Relationship Id="rId4" Type="http://schemas.openxmlformats.org/officeDocument/2006/relationships/hyperlink" Target="http://www.historiasiglo20.org/IIGM/index.htm"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historia1imagen.cl/2010/05/16/guia-didactica-ii-guerra-mundial/" TargetMode="External"/><Relationship Id="rId2" Type="http://schemas.openxmlformats.org/officeDocument/2006/relationships/image" Target="../media/image6.jpeg"/><Relationship Id="rId1" Type="http://schemas.openxmlformats.org/officeDocument/2006/relationships/slideLayout" Target="../slideLayouts/slideLayout18.xml"/><Relationship Id="rId4" Type="http://schemas.openxmlformats.org/officeDocument/2006/relationships/hyperlink" Target="http://www.historiasiglo20.org/IIGM/index.htm"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historia1imagen.cl/2010/05/16/guia-didactica-ii-guerra-mundial/" TargetMode="External"/><Relationship Id="rId2" Type="http://schemas.openxmlformats.org/officeDocument/2006/relationships/image" Target="../media/image21.jpeg"/><Relationship Id="rId1" Type="http://schemas.openxmlformats.org/officeDocument/2006/relationships/slideLayout" Target="../slideLayouts/slideLayout18.xml"/><Relationship Id="rId4" Type="http://schemas.openxmlformats.org/officeDocument/2006/relationships/hyperlink" Target="http://www.historiasiglo20.org/IIGM/index.htm"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historia1imagen.cl/2010/05/16/guia-didactica-ii-guerra-mundial/" TargetMode="External"/><Relationship Id="rId2" Type="http://schemas.openxmlformats.org/officeDocument/2006/relationships/image" Target="../media/image22.jpeg"/><Relationship Id="rId1" Type="http://schemas.openxmlformats.org/officeDocument/2006/relationships/slideLayout" Target="../slideLayouts/slideLayout18.xml"/><Relationship Id="rId4" Type="http://schemas.openxmlformats.org/officeDocument/2006/relationships/hyperlink" Target="http://www.historiasiglo20.org/IIGM/index.htm"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historia1imagen.cl/2010/05/27/carteles-de-propaganda-segunda-gran-guerra-o-gran-guerra-patria/" TargetMode="External"/><Relationship Id="rId2" Type="http://schemas.openxmlformats.org/officeDocument/2006/relationships/image" Target="../media/image12.jpeg"/><Relationship Id="rId1" Type="http://schemas.openxmlformats.org/officeDocument/2006/relationships/slideLayout" Target="../slideLayouts/slideLayout18.xml"/><Relationship Id="rId5" Type="http://schemas.openxmlformats.org/officeDocument/2006/relationships/hyperlink" Target="http://historia1imagen.cl/2008/06/11/gran-dictador-analisis-de-filme/" TargetMode="External"/><Relationship Id="rId4" Type="http://schemas.openxmlformats.org/officeDocument/2006/relationships/hyperlink" Target="http://historia1imagen.cl/2010/05/30/guia-didactica-totalitarismo/"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historiasiglo20.org/GLOS/muroberlin.htm" TargetMode="External"/><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hyperlink" Target="http://historia1imagen.cl/2010/05/16/guia-didactica-revolucion-rusa/" TargetMode="External"/><Relationship Id="rId2" Type="http://schemas.openxmlformats.org/officeDocument/2006/relationships/image" Target="../media/image24.jpeg"/><Relationship Id="rId1" Type="http://schemas.openxmlformats.org/officeDocument/2006/relationships/slideLayout" Target="../slideLayouts/slideLayout18.xml"/><Relationship Id="rId4" Type="http://schemas.openxmlformats.org/officeDocument/2006/relationships/hyperlink" Target="http://historia1imagen.cl/2007/07/19/revolucion-rusa-documento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historia1imagen.cl/2010/05/27/carteles-de-propaganda-segunda-gran-guerra-o-gran-guerra-patria/" TargetMode="External"/><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hyperlink" Target="http://historia1imagen.cl/2007/06/04/%c2%bfguerra-fria/" TargetMode="External"/><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hyperlink" Target="http://historia1imagen.cl/2007/09/11/crisis-de-los-misiles/" TargetMode="External"/><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hyperlink" Target="http://historia1imagen.cl/guerra-fria/" TargetMode="External"/><Relationship Id="rId2" Type="http://schemas.openxmlformats.org/officeDocument/2006/relationships/image" Target="../media/image28.jpe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hyperlink" Target="http://historia1imagen.cl/2010/05/16/guia-didactica-ii-guerra-mundial/" TargetMode="External"/><Relationship Id="rId2" Type="http://schemas.openxmlformats.org/officeDocument/2006/relationships/image" Target="../media/image29.jpeg"/><Relationship Id="rId1" Type="http://schemas.openxmlformats.org/officeDocument/2006/relationships/slideLayout" Target="../slideLayouts/slideLayout18.xml"/><Relationship Id="rId4" Type="http://schemas.openxmlformats.org/officeDocument/2006/relationships/hyperlink" Target="http://www.historiasiglo20.org/IIGM/index.htm"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historia1imagen.cl/2007/07/19/revolucion-rusa-documentos/" TargetMode="External"/><Relationship Id="rId2" Type="http://schemas.openxmlformats.org/officeDocument/2006/relationships/image" Target="../media/image30.jpe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hyperlink" Target="http://historia1imagen.cl/2010/05/16/guia-didactica-ii-guerra-mundial/" TargetMode="External"/><Relationship Id="rId2" Type="http://schemas.openxmlformats.org/officeDocument/2006/relationships/image" Target="../media/image31.jpeg"/><Relationship Id="rId1" Type="http://schemas.openxmlformats.org/officeDocument/2006/relationships/slideLayout" Target="../slideLayouts/slideLayout18.xml"/><Relationship Id="rId4" Type="http://schemas.openxmlformats.org/officeDocument/2006/relationships/hyperlink" Target="http://www.historiasiglo20.org/IIGM/index.htm" TargetMode="Externa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1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4"/>
          <p:cNvPicPr>
            <a:picLocks noChangeAspect="1" noChangeArrowheads="1"/>
          </p:cNvPicPr>
          <p:nvPr/>
        </p:nvPicPr>
        <p:blipFill>
          <a:blip r:embed="rId2" cstate="print"/>
          <a:srcRect/>
          <a:stretch>
            <a:fillRect/>
          </a:stretch>
        </p:blipFill>
        <p:spPr bwMode="auto">
          <a:xfrm>
            <a:off x="0" y="-6350"/>
            <a:ext cx="9145588" cy="6878638"/>
          </a:xfrm>
          <a:prstGeom prst="rect">
            <a:avLst/>
          </a:prstGeom>
          <a:noFill/>
          <a:ln w="9525">
            <a:noFill/>
            <a:miter lim="800000"/>
            <a:headEnd/>
            <a:tailEnd/>
          </a:ln>
        </p:spPr>
      </p:pic>
      <p:sp>
        <p:nvSpPr>
          <p:cNvPr id="2051" name="4 CuadroTexto"/>
          <p:cNvSpPr txBox="1">
            <a:spLocks noChangeArrowheads="1"/>
          </p:cNvSpPr>
          <p:nvPr/>
        </p:nvSpPr>
        <p:spPr bwMode="auto">
          <a:xfrm>
            <a:off x="611188" y="5788819"/>
            <a:ext cx="8072438" cy="769441"/>
          </a:xfrm>
          <a:prstGeom prst="rect">
            <a:avLst/>
          </a:prstGeom>
          <a:noFill/>
          <a:ln w="9525">
            <a:noFill/>
            <a:miter lim="800000"/>
            <a:headEnd/>
            <a:tailEnd/>
          </a:ln>
        </p:spPr>
        <p:txBody>
          <a:bodyPr>
            <a:spAutoFit/>
          </a:bodyPr>
          <a:lstStyle/>
          <a:p>
            <a:pPr algn="r"/>
            <a:r>
              <a:rPr lang="es-CL" sz="2400" b="1" dirty="0">
                <a:solidFill>
                  <a:schemeClr val="bg1"/>
                </a:solidFill>
                <a:latin typeface="Calibri" pitchFamily="34" charset="0"/>
              </a:rPr>
              <a:t>HISTORIA, GEOGRAFÍA Y </a:t>
            </a:r>
            <a:r>
              <a:rPr lang="es-CL" sz="2400" b="1" dirty="0" smtClean="0">
                <a:solidFill>
                  <a:schemeClr val="bg1"/>
                </a:solidFill>
                <a:latin typeface="Calibri" pitchFamily="34" charset="0"/>
              </a:rPr>
              <a:t>EDUCACIÓN CÍVICA</a:t>
            </a:r>
            <a:endParaRPr lang="es-CL" sz="2400" b="1" dirty="0">
              <a:solidFill>
                <a:schemeClr val="bg1"/>
              </a:solidFill>
              <a:latin typeface="Calibri" pitchFamily="34" charset="0"/>
            </a:endParaRPr>
          </a:p>
          <a:p>
            <a:pPr algn="r"/>
            <a:r>
              <a:rPr lang="es-CL" sz="2000" b="1" i="1" dirty="0" smtClean="0">
                <a:solidFill>
                  <a:schemeClr val="bg1"/>
                </a:solidFill>
                <a:latin typeface="Calibri" pitchFamily="34" charset="0"/>
              </a:rPr>
              <a:t>Autores: Ana Henríquez Orrego y Matías González Ayala</a:t>
            </a:r>
            <a:endParaRPr lang="es-CL" sz="1200" b="1" i="1" dirty="0">
              <a:solidFill>
                <a:schemeClr val="bg1"/>
              </a:solidFill>
              <a:latin typeface="Calibri" pitchFamily="34" charset="0"/>
            </a:endParaRPr>
          </a:p>
        </p:txBody>
      </p:sp>
      <p:sp>
        <p:nvSpPr>
          <p:cNvPr id="2052" name="4 CuadroTexto"/>
          <p:cNvSpPr txBox="1">
            <a:spLocks noChangeArrowheads="1"/>
          </p:cNvSpPr>
          <p:nvPr/>
        </p:nvSpPr>
        <p:spPr bwMode="auto">
          <a:xfrm>
            <a:off x="323528" y="404664"/>
            <a:ext cx="8072438" cy="1508105"/>
          </a:xfrm>
          <a:prstGeom prst="rect">
            <a:avLst/>
          </a:prstGeom>
          <a:noFill/>
          <a:ln w="9525">
            <a:noFill/>
            <a:miter lim="800000"/>
            <a:headEnd/>
            <a:tailEnd/>
          </a:ln>
        </p:spPr>
        <p:txBody>
          <a:bodyPr>
            <a:spAutoFit/>
          </a:bodyPr>
          <a:lstStyle/>
          <a:p>
            <a:r>
              <a:rPr lang="es-CL" sz="4400" b="1" dirty="0" smtClean="0">
                <a:solidFill>
                  <a:schemeClr val="bg1"/>
                </a:solidFill>
                <a:latin typeface="Calibri" pitchFamily="34" charset="0"/>
              </a:rPr>
              <a:t>HIS504 - TALLER </a:t>
            </a:r>
            <a:r>
              <a:rPr lang="es-CL" sz="4400" b="1" dirty="0" smtClean="0">
                <a:solidFill>
                  <a:schemeClr val="bg1"/>
                </a:solidFill>
                <a:latin typeface="Calibri" pitchFamily="34" charset="0"/>
              </a:rPr>
              <a:t>N° 2:</a:t>
            </a:r>
          </a:p>
          <a:p>
            <a:r>
              <a:rPr lang="es-CL" sz="2400" b="1" dirty="0" smtClean="0">
                <a:solidFill>
                  <a:schemeClr val="bg1"/>
                </a:solidFill>
                <a:latin typeface="Calibri" pitchFamily="34" charset="0"/>
              </a:rPr>
              <a:t>INTRODUCCIÓN AL ESTUDIO DEL SIGLO XX</a:t>
            </a:r>
          </a:p>
          <a:p>
            <a:r>
              <a:rPr lang="es-CL" sz="2400" b="1" dirty="0" smtClean="0">
                <a:solidFill>
                  <a:schemeClr val="bg1"/>
                </a:solidFill>
                <a:latin typeface="Calibri" pitchFamily="34" charset="0"/>
              </a:rPr>
              <a:t>ANÁLISIS DE ICONOGRAFÍA</a:t>
            </a:r>
          </a:p>
        </p:txBody>
      </p:sp>
      <p:sp>
        <p:nvSpPr>
          <p:cNvPr id="2053" name="4 CuadroTexto"/>
          <p:cNvSpPr txBox="1">
            <a:spLocks noChangeArrowheads="1"/>
          </p:cNvSpPr>
          <p:nvPr/>
        </p:nvSpPr>
        <p:spPr bwMode="auto">
          <a:xfrm>
            <a:off x="611188" y="2555875"/>
            <a:ext cx="5256956" cy="1754326"/>
          </a:xfrm>
          <a:prstGeom prst="rect">
            <a:avLst/>
          </a:prstGeom>
          <a:noFill/>
          <a:ln w="9525">
            <a:noFill/>
            <a:miter lim="800000"/>
            <a:headEnd/>
            <a:tailEnd/>
          </a:ln>
        </p:spPr>
        <p:txBody>
          <a:bodyPr wrap="square">
            <a:spAutoFit/>
          </a:bodyPr>
          <a:lstStyle/>
          <a:p>
            <a:r>
              <a:rPr lang="es-ES" b="1" dirty="0">
                <a:solidFill>
                  <a:schemeClr val="bg1"/>
                </a:solidFill>
              </a:rPr>
              <a:t>Estudiante: </a:t>
            </a:r>
          </a:p>
          <a:p>
            <a:r>
              <a:rPr lang="es-ES" b="1" dirty="0">
                <a:solidFill>
                  <a:schemeClr val="bg1"/>
                </a:solidFill>
              </a:rPr>
              <a:t>Curso:</a:t>
            </a:r>
          </a:p>
          <a:p>
            <a:r>
              <a:rPr lang="es-ES" b="1" dirty="0">
                <a:solidFill>
                  <a:schemeClr val="bg1"/>
                </a:solidFill>
              </a:rPr>
              <a:t>Carrera:</a:t>
            </a:r>
          </a:p>
          <a:p>
            <a:r>
              <a:rPr lang="es-ES" b="1" dirty="0">
                <a:solidFill>
                  <a:schemeClr val="bg1"/>
                </a:solidFill>
              </a:rPr>
              <a:t> </a:t>
            </a:r>
          </a:p>
          <a:p>
            <a:r>
              <a:rPr lang="es-ES" b="1" dirty="0">
                <a:solidFill>
                  <a:schemeClr val="bg1"/>
                </a:solidFill>
              </a:rPr>
              <a:t>Una vez terminado el taller respaldar </a:t>
            </a:r>
            <a:r>
              <a:rPr lang="es-ES" b="1" dirty="0" err="1" smtClean="0">
                <a:solidFill>
                  <a:schemeClr val="bg1"/>
                </a:solidFill>
              </a:rPr>
              <a:t>ppt</a:t>
            </a:r>
            <a:r>
              <a:rPr lang="es-ES" b="1" dirty="0" smtClean="0">
                <a:solidFill>
                  <a:schemeClr val="bg1"/>
                </a:solidFill>
              </a:rPr>
              <a:t> para usarlo como material de estudio</a:t>
            </a:r>
            <a:endParaRPr lang="es-ES" b="1"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323850" y="188913"/>
            <a:ext cx="6408738" cy="1368425"/>
          </a:xfrm>
          <a:prstGeom prst="roundRect">
            <a:avLst/>
          </a:prstGeom>
          <a:solidFill>
            <a:schemeClr val="tx2">
              <a:lumMod val="60000"/>
              <a:lumOff val="40000"/>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s-ES" sz="2000" b="1" dirty="0"/>
              <a:t>Indique el hecho o proceso que </a:t>
            </a:r>
            <a:r>
              <a:rPr lang="es-ES" sz="2000" b="1" dirty="0" err="1"/>
              <a:t>ud.</a:t>
            </a:r>
            <a:r>
              <a:rPr lang="es-ES" sz="2000" b="1" dirty="0"/>
              <a:t> considera más relevante del siglo XX por sus proyecciones históricas. Explique las razones por las que considera </a:t>
            </a:r>
            <a:r>
              <a:rPr lang="es-ES" sz="2000" b="1" dirty="0" err="1"/>
              <a:t>ud.</a:t>
            </a:r>
            <a:r>
              <a:rPr lang="es-ES" sz="2000" b="1" dirty="0"/>
              <a:t> Su importancia.</a:t>
            </a:r>
          </a:p>
        </p:txBody>
      </p:sp>
      <p:graphicFrame>
        <p:nvGraphicFramePr>
          <p:cNvPr id="7" name="6 Tabla"/>
          <p:cNvGraphicFramePr>
            <a:graphicFrameLocks noGrp="1"/>
          </p:cNvGraphicFramePr>
          <p:nvPr/>
        </p:nvGraphicFramePr>
        <p:xfrm>
          <a:off x="468313" y="1773238"/>
          <a:ext cx="5616624" cy="4610807"/>
        </p:xfrm>
        <a:graphic>
          <a:graphicData uri="http://schemas.openxmlformats.org/drawingml/2006/table">
            <a:tbl>
              <a:tblPr firstRow="1" bandRow="1">
                <a:tableStyleId>{5C22544A-7EE6-4342-B048-85BDC9FD1C3A}</a:tableStyleId>
              </a:tblPr>
              <a:tblGrid>
                <a:gridCol w="5616624"/>
              </a:tblGrid>
              <a:tr h="84009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HECHO O</a:t>
                      </a:r>
                      <a:r>
                        <a:rPr lang="es-ES" baseline="0" dirty="0" smtClean="0"/>
                        <a:t> PROCESO:</a:t>
                      </a:r>
                    </a:p>
                    <a:p>
                      <a:r>
                        <a:rPr lang="es-ES" dirty="0" smtClean="0"/>
                        <a:t>En la explicación, considerar: cuándo,</a:t>
                      </a:r>
                      <a:r>
                        <a:rPr lang="es-ES" baseline="0" dirty="0" smtClean="0"/>
                        <a:t> donde, personas y/o países involucrados,  consecuencias.</a:t>
                      </a:r>
                      <a:endParaRPr lang="es-ES" dirty="0"/>
                    </a:p>
                  </a:txBody>
                  <a:tcPr/>
                </a:tc>
              </a:tr>
              <a:tr h="336037">
                <a:tc>
                  <a:txBody>
                    <a:bodyPr/>
                    <a:lstStyle/>
                    <a:p>
                      <a:endParaRPr lang="es-ES" sz="1200" dirty="0"/>
                    </a:p>
                  </a:txBody>
                  <a:tcPr/>
                </a:tc>
              </a:tr>
              <a:tr h="336037">
                <a:tc>
                  <a:txBody>
                    <a:bodyPr/>
                    <a:lstStyle/>
                    <a:p>
                      <a:endParaRPr lang="es-ES" sz="1200" dirty="0"/>
                    </a:p>
                  </a:txBody>
                  <a:tcPr/>
                </a:tc>
              </a:tr>
              <a:tr h="336037">
                <a:tc>
                  <a:txBody>
                    <a:bodyPr/>
                    <a:lstStyle/>
                    <a:p>
                      <a:endParaRPr lang="es-ES" sz="1200" dirty="0"/>
                    </a:p>
                  </a:txBody>
                  <a:tcPr/>
                </a:tc>
              </a:tr>
              <a:tr h="336037">
                <a:tc>
                  <a:txBody>
                    <a:bodyPr/>
                    <a:lstStyle/>
                    <a:p>
                      <a:endParaRPr lang="es-ES" sz="1200" dirty="0"/>
                    </a:p>
                  </a:txBody>
                  <a:tcPr/>
                </a:tc>
              </a:tr>
              <a:tr h="336037">
                <a:tc>
                  <a:txBody>
                    <a:bodyPr/>
                    <a:lstStyle/>
                    <a:p>
                      <a:endParaRPr lang="es-ES" sz="1200" dirty="0"/>
                    </a:p>
                  </a:txBody>
                  <a:tcPr/>
                </a:tc>
              </a:tr>
              <a:tr h="336037">
                <a:tc>
                  <a:txBody>
                    <a:bodyPr/>
                    <a:lstStyle/>
                    <a:p>
                      <a:endParaRPr lang="es-ES" sz="1200" dirty="0"/>
                    </a:p>
                  </a:txBody>
                  <a:tcPr/>
                </a:tc>
              </a:tr>
              <a:tr h="336037">
                <a:tc>
                  <a:txBody>
                    <a:bodyPr/>
                    <a:lstStyle/>
                    <a:p>
                      <a:endParaRPr lang="es-ES" sz="1200" dirty="0"/>
                    </a:p>
                  </a:txBody>
                  <a:tcPr/>
                </a:tc>
              </a:tr>
              <a:tr h="336037">
                <a:tc>
                  <a:txBody>
                    <a:bodyPr/>
                    <a:lstStyle/>
                    <a:p>
                      <a:endParaRPr lang="es-ES" sz="1200" dirty="0"/>
                    </a:p>
                  </a:txBody>
                  <a:tcPr/>
                </a:tc>
              </a:tr>
              <a:tr h="336037">
                <a:tc>
                  <a:txBody>
                    <a:bodyPr/>
                    <a:lstStyle/>
                    <a:p>
                      <a:endParaRPr lang="es-ES" sz="1200" dirty="0"/>
                    </a:p>
                  </a:txBody>
                  <a:tcPr/>
                </a:tc>
              </a:tr>
              <a:tr h="336037">
                <a:tc>
                  <a:txBody>
                    <a:bodyPr/>
                    <a:lstStyle/>
                    <a:p>
                      <a:endParaRPr lang="es-ES" sz="1200" dirty="0"/>
                    </a:p>
                  </a:txBody>
                  <a:tcPr/>
                </a:tc>
              </a:tr>
              <a:tr h="336037">
                <a:tc>
                  <a:txBody>
                    <a:bodyPr/>
                    <a:lstStyle/>
                    <a:p>
                      <a:endParaRPr lang="es-ES" sz="1200" dirty="0" smtClean="0"/>
                    </a:p>
                  </a:txBody>
                  <a:tcPr/>
                </a:tc>
              </a:tr>
            </a:tbl>
          </a:graphicData>
        </a:graphic>
      </p:graphicFrame>
      <p:sp>
        <p:nvSpPr>
          <p:cNvPr id="8" name="7 Proceso alternativo"/>
          <p:cNvSpPr/>
          <p:nvPr/>
        </p:nvSpPr>
        <p:spPr>
          <a:xfrm>
            <a:off x="6516688" y="2060575"/>
            <a:ext cx="2447925" cy="410527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b="1" dirty="0"/>
              <a:t>Insertar aquí una imagen que </a:t>
            </a:r>
            <a:r>
              <a:rPr lang="es-ES" b="1" dirty="0" err="1"/>
              <a:t>ud.</a:t>
            </a:r>
            <a:r>
              <a:rPr lang="es-ES" b="1" dirty="0"/>
              <a:t> Considera representativa del hecho o proceso seleccionado. </a:t>
            </a:r>
          </a:p>
          <a:p>
            <a:pPr algn="ctr">
              <a:defRPr/>
            </a:pPr>
            <a:r>
              <a:rPr lang="es-ES" b="1" i="1" dirty="0"/>
              <a:t>Buscar en Internet, guardar en PC y luego insertar</a:t>
            </a:r>
            <a:r>
              <a:rPr lang="es-ES" b="1" dirty="0"/>
              <a: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Sin título-1"/>
          <p:cNvPicPr>
            <a:picLocks noChangeAspect="1" noChangeArrowheads="1"/>
          </p:cNvPicPr>
          <p:nvPr/>
        </p:nvPicPr>
        <p:blipFill>
          <a:blip r:embed="rId2" cstate="print"/>
          <a:srcRect l="5901" t="13250" r="6688" b="9051"/>
          <a:stretch>
            <a:fillRect/>
          </a:stretch>
        </p:blipFill>
        <p:spPr bwMode="auto">
          <a:xfrm>
            <a:off x="0" y="4221088"/>
            <a:ext cx="3240359" cy="2160240"/>
          </a:xfrm>
          <a:prstGeom prst="rect">
            <a:avLst/>
          </a:prstGeom>
          <a:noFill/>
          <a:effectLst>
            <a:reflection blurRad="6350" stA="50000" endA="300" endPos="90000" dir="5400000" sy="-100000" algn="bl" rotWithShape="0"/>
          </a:effectLst>
        </p:spPr>
      </p:pic>
      <p:grpSp>
        <p:nvGrpSpPr>
          <p:cNvPr id="11267" name="15 Grupo"/>
          <p:cNvGrpSpPr>
            <a:grpSpLocks/>
          </p:cNvGrpSpPr>
          <p:nvPr/>
        </p:nvGrpSpPr>
        <p:grpSpPr bwMode="auto">
          <a:xfrm>
            <a:off x="250825" y="260350"/>
            <a:ext cx="8642350" cy="6408738"/>
            <a:chOff x="251520" y="260648"/>
            <a:chExt cx="8640960" cy="6408712"/>
          </a:xfrm>
        </p:grpSpPr>
        <p:sp>
          <p:nvSpPr>
            <p:cNvPr id="4" name="3 Rectángulo redondeado"/>
            <p:cNvSpPr/>
            <p:nvPr/>
          </p:nvSpPr>
          <p:spPr>
            <a:xfrm>
              <a:off x="1187624" y="1556792"/>
              <a:ext cx="2016224" cy="864096"/>
            </a:xfrm>
            <a:prstGeom prst="roundRect">
              <a:avLst/>
            </a:prstGeom>
            <a:solidFill>
              <a:schemeClr val="bg1">
                <a:lumMod val="65000"/>
                <a:alpha val="25000"/>
              </a:schemeClr>
            </a:solidFill>
            <a:effectLst>
              <a:glow rad="228600">
                <a:schemeClr val="accent4">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s-ES" b="1" dirty="0"/>
                <a:t>CRISIS BALCÁNICAS</a:t>
              </a:r>
            </a:p>
          </p:txBody>
        </p:sp>
        <p:sp>
          <p:nvSpPr>
            <p:cNvPr id="5" name="4 Rectángulo redondeado"/>
            <p:cNvSpPr/>
            <p:nvPr/>
          </p:nvSpPr>
          <p:spPr>
            <a:xfrm>
              <a:off x="2123728" y="2348880"/>
              <a:ext cx="4392488" cy="792088"/>
            </a:xfrm>
            <a:prstGeom prst="roundRect">
              <a:avLst/>
            </a:prstGeom>
            <a:effectLst>
              <a:glow rad="228600">
                <a:schemeClr val="accent4">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s-ES" b="1" dirty="0"/>
                <a:t>1ª GUERRA MUNDIAL</a:t>
              </a:r>
            </a:p>
          </p:txBody>
        </p:sp>
        <p:sp>
          <p:nvSpPr>
            <p:cNvPr id="6" name="5 Rectángulo redondeado"/>
            <p:cNvSpPr/>
            <p:nvPr/>
          </p:nvSpPr>
          <p:spPr>
            <a:xfrm>
              <a:off x="3419872" y="4077072"/>
              <a:ext cx="2736304" cy="864096"/>
            </a:xfrm>
            <a:prstGeom prst="roundRect">
              <a:avLst/>
            </a:prstGeom>
            <a:solidFill>
              <a:schemeClr val="bg1">
                <a:lumMod val="50000"/>
              </a:schemeClr>
            </a:solidFill>
            <a:effectLst>
              <a:glow rad="228600">
                <a:schemeClr val="accent4">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s-ES" b="1" dirty="0"/>
                <a:t>GRAN CRISIS ECONÓMICA CAPITALISTA</a:t>
              </a:r>
            </a:p>
          </p:txBody>
        </p:sp>
        <p:sp>
          <p:nvSpPr>
            <p:cNvPr id="7" name="6 Flecha izquierda"/>
            <p:cNvSpPr/>
            <p:nvPr/>
          </p:nvSpPr>
          <p:spPr>
            <a:xfrm>
              <a:off x="251520" y="260648"/>
              <a:ext cx="2088232" cy="1512168"/>
            </a:xfrm>
            <a:prstGeom prst="leftArrow">
              <a:avLst/>
            </a:prstGeom>
            <a:effectLst>
              <a:glow rad="228600">
                <a:schemeClr val="accent6">
                  <a:satMod val="175000"/>
                  <a:alpha val="4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b="1" dirty="0"/>
                <a:t>ERA DEL IMPERIO</a:t>
              </a:r>
            </a:p>
          </p:txBody>
        </p:sp>
        <p:sp>
          <p:nvSpPr>
            <p:cNvPr id="9" name="8 Flecha derecha"/>
            <p:cNvSpPr/>
            <p:nvPr/>
          </p:nvSpPr>
          <p:spPr>
            <a:xfrm>
              <a:off x="2483768" y="260648"/>
              <a:ext cx="5328592" cy="1512168"/>
            </a:xfrm>
            <a:prstGeom prst="rightArrow">
              <a:avLst/>
            </a:prstGeom>
            <a:solidFill>
              <a:srgbClr val="FF5050"/>
            </a:solidFill>
            <a:effectLst>
              <a:glow rad="228600">
                <a:schemeClr val="accent6">
                  <a:satMod val="175000"/>
                  <a:alpha val="4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b="1" dirty="0"/>
                <a:t>ERA DE LAS GUERRAS – ERA DE LAS CATASTROFES</a:t>
              </a:r>
            </a:p>
          </p:txBody>
        </p:sp>
        <p:sp>
          <p:nvSpPr>
            <p:cNvPr id="11" name="10 Rectángulo redondeado"/>
            <p:cNvSpPr/>
            <p:nvPr/>
          </p:nvSpPr>
          <p:spPr>
            <a:xfrm>
              <a:off x="4788024" y="4941168"/>
              <a:ext cx="2376264" cy="864096"/>
            </a:xfrm>
            <a:prstGeom prst="roundRect">
              <a:avLst/>
            </a:prstGeom>
            <a:solidFill>
              <a:schemeClr val="bg1">
                <a:lumMod val="50000"/>
              </a:schemeClr>
            </a:solidFill>
            <a:effectLst>
              <a:glow rad="228600">
                <a:schemeClr val="accent4">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s-ES" b="1" dirty="0"/>
                <a:t>SEGUNDA </a:t>
              </a:r>
              <a:r>
                <a:rPr lang="es-ES" b="1" dirty="0" smtClean="0"/>
                <a:t>GUERRA </a:t>
              </a:r>
              <a:r>
                <a:rPr lang="es-ES" b="1" dirty="0"/>
                <a:t>MUNDIAL</a:t>
              </a:r>
            </a:p>
          </p:txBody>
        </p:sp>
        <p:sp>
          <p:nvSpPr>
            <p:cNvPr id="12" name="11 Rectángulo redondeado"/>
            <p:cNvSpPr/>
            <p:nvPr/>
          </p:nvSpPr>
          <p:spPr>
            <a:xfrm>
              <a:off x="2771800" y="3212976"/>
              <a:ext cx="2016224" cy="864096"/>
            </a:xfrm>
            <a:prstGeom prst="roundRect">
              <a:avLst/>
            </a:prstGeom>
            <a:solidFill>
              <a:schemeClr val="bg1">
                <a:lumMod val="50000"/>
              </a:schemeClr>
            </a:solidFill>
            <a:effectLst>
              <a:glow rad="228600">
                <a:schemeClr val="accent4">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s-ES" b="1" dirty="0"/>
                <a:t>REVOLUCIÓN RUSA</a:t>
              </a:r>
            </a:p>
          </p:txBody>
        </p:sp>
        <p:sp>
          <p:nvSpPr>
            <p:cNvPr id="14" name="13 Rectángulo redondeado"/>
            <p:cNvSpPr/>
            <p:nvPr/>
          </p:nvSpPr>
          <p:spPr>
            <a:xfrm>
              <a:off x="6876256" y="5805264"/>
              <a:ext cx="2016224" cy="864096"/>
            </a:xfrm>
            <a:prstGeom prst="roundRect">
              <a:avLst/>
            </a:prstGeom>
            <a:solidFill>
              <a:schemeClr val="bg1">
                <a:lumMod val="50000"/>
              </a:schemeClr>
            </a:solidFill>
            <a:effectLst>
              <a:glow rad="228600">
                <a:schemeClr val="accent4">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s-ES" b="1" dirty="0"/>
                <a:t>GUERRA FRÍA</a:t>
              </a: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Flecha izquierda y derecha"/>
          <p:cNvSpPr/>
          <p:nvPr/>
        </p:nvSpPr>
        <p:spPr>
          <a:xfrm>
            <a:off x="0" y="332656"/>
            <a:ext cx="9144000" cy="1368152"/>
          </a:xfrm>
          <a:prstGeom prst="leftRightArrow">
            <a:avLst/>
          </a:prstGeom>
          <a:solidFill>
            <a:schemeClr val="accent5">
              <a:lumMod val="5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2800" b="1" dirty="0"/>
              <a:t>Primera Guerra Mundial (1914-1918)</a:t>
            </a:r>
          </a:p>
          <a:p>
            <a:pPr algn="ctr">
              <a:defRPr/>
            </a:pPr>
            <a:endParaRPr lang="es-ES" b="1" dirty="0"/>
          </a:p>
        </p:txBody>
      </p:sp>
      <p:sp>
        <p:nvSpPr>
          <p:cNvPr id="3" name="2 Rectángulo redondeado"/>
          <p:cNvSpPr/>
          <p:nvPr/>
        </p:nvSpPr>
        <p:spPr>
          <a:xfrm>
            <a:off x="971550" y="1196975"/>
            <a:ext cx="1296988" cy="503238"/>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s-ES" b="1" dirty="0"/>
              <a:t>Causas</a:t>
            </a:r>
          </a:p>
        </p:txBody>
      </p:sp>
      <p:sp>
        <p:nvSpPr>
          <p:cNvPr id="4" name="3 Rectángulo redondeado"/>
          <p:cNvSpPr/>
          <p:nvPr/>
        </p:nvSpPr>
        <p:spPr>
          <a:xfrm>
            <a:off x="4140200" y="1196975"/>
            <a:ext cx="1295400" cy="503238"/>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s-ES" b="1" dirty="0"/>
              <a:t>Desarrollo</a:t>
            </a:r>
          </a:p>
        </p:txBody>
      </p:sp>
      <p:sp>
        <p:nvSpPr>
          <p:cNvPr id="5" name="4 Rectángulo redondeado"/>
          <p:cNvSpPr/>
          <p:nvPr/>
        </p:nvSpPr>
        <p:spPr>
          <a:xfrm>
            <a:off x="6516688" y="1196975"/>
            <a:ext cx="1711325" cy="503238"/>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s-ES" b="1" dirty="0"/>
              <a:t>Consecuencias</a:t>
            </a:r>
          </a:p>
        </p:txBody>
      </p:sp>
      <p:sp>
        <p:nvSpPr>
          <p:cNvPr id="8" name="7 Rectángulo redondeado"/>
          <p:cNvSpPr/>
          <p:nvPr/>
        </p:nvSpPr>
        <p:spPr>
          <a:xfrm>
            <a:off x="395536" y="2420888"/>
            <a:ext cx="2448272" cy="4248472"/>
          </a:xfrm>
          <a:prstGeom prst="roundRect">
            <a:avLst/>
          </a:prstGeom>
          <a:effectLst>
            <a:glow rad="139700">
              <a:schemeClr val="accent4">
                <a:satMod val="175000"/>
                <a:alpha val="40000"/>
              </a:schemeClr>
            </a:glow>
            <a:outerShdw blurRad="50800" dist="38100" dir="13500000" algn="br"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anchor="ctr"/>
          <a:lstStyle/>
          <a:p>
            <a:pPr marL="177800" indent="-177800">
              <a:buFont typeface="Arial" pitchFamily="34" charset="0"/>
              <a:buChar char="•"/>
              <a:defRPr/>
            </a:pPr>
            <a:r>
              <a:rPr lang="es-ES" b="1" dirty="0"/>
              <a:t>Factores militares: </a:t>
            </a:r>
            <a:r>
              <a:rPr lang="es-ES" dirty="0"/>
              <a:t>carrera de armamento – paz armada</a:t>
            </a:r>
          </a:p>
          <a:p>
            <a:pPr marL="177800" indent="-177800">
              <a:buFont typeface="Arial" pitchFamily="34" charset="0"/>
              <a:buChar char="•"/>
              <a:defRPr/>
            </a:pPr>
            <a:endParaRPr lang="es-ES" b="1" dirty="0"/>
          </a:p>
          <a:p>
            <a:pPr marL="177800" indent="-177800">
              <a:buFont typeface="Arial" pitchFamily="34" charset="0"/>
              <a:buChar char="•"/>
              <a:defRPr/>
            </a:pPr>
            <a:r>
              <a:rPr lang="es-ES" b="1" dirty="0"/>
              <a:t>Factores políticos: </a:t>
            </a:r>
            <a:r>
              <a:rPr lang="es-ES" dirty="0"/>
              <a:t>Crisis políticas – reivindicaciones nacionales</a:t>
            </a:r>
          </a:p>
          <a:p>
            <a:pPr marL="177800" indent="-177800">
              <a:buFont typeface="Arial" pitchFamily="34" charset="0"/>
              <a:buChar char="•"/>
              <a:defRPr/>
            </a:pPr>
            <a:endParaRPr lang="es-ES" b="1" dirty="0"/>
          </a:p>
          <a:p>
            <a:pPr marL="177800" indent="-177800">
              <a:buFont typeface="Arial" pitchFamily="34" charset="0"/>
              <a:buChar char="•"/>
              <a:defRPr/>
            </a:pPr>
            <a:r>
              <a:rPr lang="es-ES" b="1" dirty="0"/>
              <a:t>Factores </a:t>
            </a:r>
            <a:r>
              <a:rPr lang="es-ES" dirty="0"/>
              <a:t>económicos: rivalidad industrial grandes potencias. Imperialismo</a:t>
            </a:r>
          </a:p>
        </p:txBody>
      </p:sp>
      <p:sp>
        <p:nvSpPr>
          <p:cNvPr id="9" name="8 Flecha abajo"/>
          <p:cNvSpPr/>
          <p:nvPr/>
        </p:nvSpPr>
        <p:spPr>
          <a:xfrm>
            <a:off x="1331913" y="1773238"/>
            <a:ext cx="360362" cy="565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0" name="9 Rectángulo redondeado"/>
          <p:cNvSpPr/>
          <p:nvPr/>
        </p:nvSpPr>
        <p:spPr>
          <a:xfrm>
            <a:off x="3491880" y="2492896"/>
            <a:ext cx="2448272" cy="3528392"/>
          </a:xfrm>
          <a:prstGeom prst="roundRect">
            <a:avLst/>
          </a:prstGeom>
          <a:effectLst>
            <a:glow rad="139700">
              <a:schemeClr val="accent4">
                <a:satMod val="175000"/>
                <a:alpha val="40000"/>
              </a:schemeClr>
            </a:glow>
            <a:outerShdw blurRad="50800" dist="38100" dir="13500000" algn="br"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anchor="ctr"/>
          <a:lstStyle/>
          <a:p>
            <a:pPr marL="177800" indent="-177800">
              <a:buFont typeface="Arial" pitchFamily="34" charset="0"/>
              <a:buChar char="•"/>
              <a:defRPr/>
            </a:pPr>
            <a:r>
              <a:rPr lang="es-ES" b="1" dirty="0"/>
              <a:t>1914</a:t>
            </a:r>
            <a:r>
              <a:rPr lang="es-ES" dirty="0"/>
              <a:t> Guerra de movimientos</a:t>
            </a:r>
          </a:p>
          <a:p>
            <a:pPr marL="177800" indent="-177800">
              <a:buFont typeface="Arial" pitchFamily="34" charset="0"/>
              <a:buChar char="•"/>
              <a:defRPr/>
            </a:pPr>
            <a:endParaRPr lang="es-ES" dirty="0"/>
          </a:p>
          <a:p>
            <a:pPr marL="177800" indent="-177800">
              <a:buFont typeface="Arial" pitchFamily="34" charset="0"/>
              <a:buChar char="•"/>
              <a:defRPr/>
            </a:pPr>
            <a:r>
              <a:rPr lang="es-ES" b="1" dirty="0"/>
              <a:t>1914-1916</a:t>
            </a:r>
            <a:r>
              <a:rPr lang="es-ES" dirty="0"/>
              <a:t> guerra de posiciones</a:t>
            </a:r>
          </a:p>
          <a:p>
            <a:pPr marL="177800" indent="-177800">
              <a:buFont typeface="Arial" pitchFamily="34" charset="0"/>
              <a:buChar char="•"/>
              <a:defRPr/>
            </a:pPr>
            <a:endParaRPr lang="es-ES" dirty="0"/>
          </a:p>
          <a:p>
            <a:pPr marL="177800" indent="-177800">
              <a:buFont typeface="Arial" pitchFamily="34" charset="0"/>
              <a:buChar char="•"/>
              <a:defRPr/>
            </a:pPr>
            <a:r>
              <a:rPr lang="es-ES" b="1" dirty="0"/>
              <a:t>1917-1918</a:t>
            </a:r>
            <a:r>
              <a:rPr lang="es-ES" dirty="0"/>
              <a:t> derrota de los imperios centrales, caída de Rusia </a:t>
            </a:r>
          </a:p>
        </p:txBody>
      </p:sp>
      <p:sp>
        <p:nvSpPr>
          <p:cNvPr id="11" name="10 Rectángulo redondeado"/>
          <p:cNvSpPr/>
          <p:nvPr/>
        </p:nvSpPr>
        <p:spPr>
          <a:xfrm>
            <a:off x="6228184" y="2492896"/>
            <a:ext cx="2592288" cy="4032448"/>
          </a:xfrm>
          <a:prstGeom prst="roundRect">
            <a:avLst/>
          </a:prstGeom>
          <a:effectLst>
            <a:glow rad="139700">
              <a:schemeClr val="accent4">
                <a:satMod val="175000"/>
                <a:alpha val="40000"/>
              </a:schemeClr>
            </a:glow>
            <a:outerShdw blurRad="50800" dist="38100" dir="13500000" algn="br"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anchor="ctr"/>
          <a:lstStyle/>
          <a:p>
            <a:pPr marL="177800" indent="-177800">
              <a:buFont typeface="Arial" pitchFamily="34" charset="0"/>
              <a:buChar char="•"/>
              <a:defRPr/>
            </a:pPr>
            <a:r>
              <a:rPr lang="es-ES" b="1" dirty="0"/>
              <a:t>Sociales: </a:t>
            </a:r>
            <a:r>
              <a:rPr lang="es-ES" dirty="0"/>
              <a:t>elevado número de bajas civiles y militares. Aprox. 20 millones.</a:t>
            </a:r>
          </a:p>
          <a:p>
            <a:pPr marL="177800" indent="-177800">
              <a:buFont typeface="Arial" pitchFamily="34" charset="0"/>
              <a:buChar char="•"/>
              <a:defRPr/>
            </a:pPr>
            <a:endParaRPr lang="es-ES" dirty="0"/>
          </a:p>
          <a:p>
            <a:pPr marL="177800" indent="-177800">
              <a:buFont typeface="Arial" pitchFamily="34" charset="0"/>
              <a:buChar char="•"/>
              <a:defRPr/>
            </a:pPr>
            <a:r>
              <a:rPr lang="es-ES" b="1" dirty="0"/>
              <a:t>Económicas: </a:t>
            </a:r>
            <a:r>
              <a:rPr lang="es-ES" dirty="0"/>
              <a:t>destrucción de materiales y crisis de sobreproducción.</a:t>
            </a:r>
          </a:p>
          <a:p>
            <a:pPr marL="177800" indent="-177800">
              <a:defRPr/>
            </a:pPr>
            <a:endParaRPr lang="es-ES" dirty="0"/>
          </a:p>
          <a:p>
            <a:pPr marL="177800" indent="-177800">
              <a:buFont typeface="Arial" pitchFamily="34" charset="0"/>
              <a:buChar char="•"/>
              <a:defRPr/>
            </a:pPr>
            <a:r>
              <a:rPr lang="es-ES" b="1" dirty="0"/>
              <a:t>Políticos: </a:t>
            </a:r>
            <a:r>
              <a:rPr lang="es-ES" dirty="0"/>
              <a:t>cambios </a:t>
            </a:r>
            <a:r>
              <a:rPr lang="es-ES" dirty="0" smtClean="0"/>
              <a:t>del </a:t>
            </a:r>
            <a:r>
              <a:rPr lang="es-ES" dirty="0"/>
              <a:t>mapa Europeo. Fin de los Imperios.</a:t>
            </a:r>
          </a:p>
        </p:txBody>
      </p:sp>
      <p:sp>
        <p:nvSpPr>
          <p:cNvPr id="12" name="11 Flecha abajo"/>
          <p:cNvSpPr/>
          <p:nvPr/>
        </p:nvSpPr>
        <p:spPr>
          <a:xfrm>
            <a:off x="7164388" y="1773238"/>
            <a:ext cx="360362" cy="565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3" name="12 Flecha abajo"/>
          <p:cNvSpPr/>
          <p:nvPr/>
        </p:nvSpPr>
        <p:spPr>
          <a:xfrm>
            <a:off x="4572000" y="1773238"/>
            <a:ext cx="360363" cy="565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Sin título-1"/>
          <p:cNvPicPr>
            <a:picLocks noChangeAspect="1" noChangeArrowheads="1"/>
          </p:cNvPicPr>
          <p:nvPr/>
        </p:nvPicPr>
        <p:blipFill>
          <a:blip r:embed="rId2" cstate="print"/>
          <a:srcRect l="5901" t="13251" r="6688" b="9052"/>
          <a:stretch>
            <a:fillRect/>
          </a:stretch>
        </p:blipFill>
        <p:spPr bwMode="auto">
          <a:xfrm>
            <a:off x="323850" y="836613"/>
            <a:ext cx="8569325" cy="566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Proceso alternativo"/>
          <p:cNvSpPr/>
          <p:nvPr/>
        </p:nvSpPr>
        <p:spPr>
          <a:xfrm>
            <a:off x="539552" y="908720"/>
            <a:ext cx="8280920" cy="864096"/>
          </a:xfrm>
          <a:prstGeom prst="flowChartAlternateProcess">
            <a:avLst/>
          </a:prstGeom>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s-ES" b="1" dirty="0"/>
              <a:t>LEER DOCUMENTOS 3 - 4 y explicar por qué se afirma que la muerte del Archiduque de Austria se transforma en el pretexto para comenzar la contienda.</a:t>
            </a:r>
          </a:p>
        </p:txBody>
      </p:sp>
      <p:sp>
        <p:nvSpPr>
          <p:cNvPr id="4" name="3 Rectángulo redondeado"/>
          <p:cNvSpPr/>
          <p:nvPr/>
        </p:nvSpPr>
        <p:spPr>
          <a:xfrm>
            <a:off x="611188" y="260350"/>
            <a:ext cx="2376487" cy="504825"/>
          </a:xfrm>
          <a:prstGeom prst="roundRect">
            <a:avLst/>
          </a:prstGeom>
          <a:solidFill>
            <a:srgbClr val="FF5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b="1" dirty="0"/>
              <a:t>ACTIVIDAD Nº3</a:t>
            </a:r>
          </a:p>
        </p:txBody>
      </p:sp>
      <p:sp>
        <p:nvSpPr>
          <p:cNvPr id="5" name="4 CuadroTexto"/>
          <p:cNvSpPr txBox="1"/>
          <p:nvPr/>
        </p:nvSpPr>
        <p:spPr>
          <a:xfrm>
            <a:off x="539750" y="2060575"/>
            <a:ext cx="8135938" cy="4032250"/>
          </a:xfrm>
          <a:prstGeom prst="rect">
            <a:avLst/>
          </a:prstGeom>
          <a:solidFill>
            <a:srgbClr val="FFFF99"/>
          </a:solidFill>
          <a:ln>
            <a:solidFill>
              <a:schemeClr val="accent5">
                <a:lumMod val="50000"/>
              </a:schemeClr>
            </a:solidFill>
          </a:ln>
        </p:spPr>
        <p:txBody>
          <a:bodyPr>
            <a:spAutoFit/>
          </a:bodyPr>
          <a:lstStyle/>
          <a:p>
            <a:pPr algn="just">
              <a:defRPr/>
            </a:pPr>
            <a:r>
              <a:rPr lang="es-ES" sz="1400" b="1" dirty="0"/>
              <a:t>DOCUMENTO 3: El ambiente belicista en Europa.</a:t>
            </a:r>
            <a:endParaRPr lang="es-ES" sz="1400" dirty="0"/>
          </a:p>
          <a:p>
            <a:pPr algn="just">
              <a:defRPr/>
            </a:pPr>
            <a:r>
              <a:rPr lang="es-ES" sz="1400" i="1" dirty="0"/>
              <a:t>"Francia no está aún preparada para el combate. Inglaterra se enfrenta con dificultades interiores y coloniales. Rusia rechaza la guerra, porque teme la revolución interior. ¿Vamos a esperar a que nuestros adversarios estén preparados o debemos aprovecharnos del momento favorable para provocar la decisión? Esta es la grave cuestión que hay que zanjar.</a:t>
            </a:r>
            <a:endParaRPr lang="es-ES" sz="1400" dirty="0"/>
          </a:p>
          <a:p>
            <a:pPr algn="just">
              <a:defRPr/>
            </a:pPr>
            <a:r>
              <a:rPr lang="es-ES" sz="1400" i="1" dirty="0"/>
              <a:t>El ejército austriaco es aún fiel y útil. Italia está todavía firmemente ligada a la Triple Alianza e incluso si prefiere (...) mantener la paz para restañar las heridas de la última guerra, sabe (...) que si Alemania es derrotada, quedará sin remedio a merced de la violencia de Francia e Inglaterra y perderá su posición independiente en el Mediterráneo (...) Podemos igualmente contar llegado el caso con Turquía y Rumania (...) Podríamos tener la dirección de la política europea mediante una ofensiva resuelta, y podríamos asegurar nuestro porvenir.  Esto no quiere decir que debamos provocar la guerra; pero allá donde se manifieste un conflicto de intereses (...) no debemos retroceder, si no solucionarlo mediante la guerra y comenzarla con una ofensiva resuelta, poco importa el pretexto, porque no se trata de ese conflicto, sino de nuestro porvenir, lo que está en juego."</a:t>
            </a:r>
            <a:endParaRPr lang="es-ES" sz="1400" dirty="0"/>
          </a:p>
          <a:p>
            <a:pPr algn="just">
              <a:defRPr/>
            </a:pPr>
            <a:r>
              <a:rPr lang="es-ES" sz="1400" i="1" dirty="0"/>
              <a:t>Extracto de un artículo aparecido en el diario alemán Die Post 24 de febrero de 1914.  En: http://www.historiasiglo20.org/ISXX/index.htm</a:t>
            </a:r>
            <a:endParaRPr lang="es-ES" sz="1400" dirty="0"/>
          </a:p>
          <a:p>
            <a:pPr algn="just">
              <a:defRPr/>
            </a:pPr>
            <a:endParaRPr lang="es-E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39750" y="908050"/>
            <a:ext cx="8280400" cy="5264150"/>
          </a:xfrm>
          <a:prstGeom prst="rect">
            <a:avLst/>
          </a:prstGeom>
          <a:solidFill>
            <a:srgbClr val="FFFF99"/>
          </a:solidFill>
          <a:ln>
            <a:solidFill>
              <a:schemeClr val="accent1">
                <a:lumMod val="50000"/>
              </a:schemeClr>
            </a:solidFill>
          </a:ln>
        </p:spPr>
        <p:txBody>
          <a:bodyPr>
            <a:spAutoFit/>
          </a:bodyPr>
          <a:lstStyle/>
          <a:p>
            <a:pPr algn="just">
              <a:defRPr/>
            </a:pPr>
            <a:r>
              <a:rPr lang="es-ES_tradnl" sz="1600" b="1" dirty="0"/>
              <a:t>DOCUMENTO 4: Relaciones Serbia-Austria (ultimátum)</a:t>
            </a:r>
            <a:endParaRPr lang="es-ES" sz="1600" dirty="0"/>
          </a:p>
          <a:p>
            <a:pPr algn="just">
              <a:defRPr/>
            </a:pPr>
            <a:r>
              <a:rPr lang="es-ES_tradnl" sz="1600" i="1" dirty="0"/>
              <a:t>«La historia de estos últimos años, y especialmente los acontecimientos del 28 de junio, han demostrado la existencia en Serbia de un movimiento subversivo cuyo fin es separar de la monarquía austro-húngara algunas partes de su territorio El gobierno real serbio debe comprometerse a:</a:t>
            </a:r>
            <a:endParaRPr lang="es-ES" sz="1600" dirty="0"/>
          </a:p>
          <a:p>
            <a:pPr marL="177800" indent="-177800" algn="just">
              <a:buFont typeface="Arial" pitchFamily="34" charset="0"/>
              <a:buChar char="•"/>
              <a:defRPr/>
            </a:pPr>
            <a:r>
              <a:rPr lang="es-ES_tradnl" sz="1600" i="1" dirty="0"/>
              <a:t>Suprimir toda publicación que excite al odio y al menosprecio de la monarquía ( ).</a:t>
            </a:r>
            <a:endParaRPr lang="es-ES" sz="1600" dirty="0"/>
          </a:p>
          <a:p>
            <a:pPr marL="177800" indent="-177800" algn="just">
              <a:buFont typeface="Arial" pitchFamily="34" charset="0"/>
              <a:buChar char="•"/>
              <a:defRPr/>
            </a:pPr>
            <a:r>
              <a:rPr lang="es-ES_tradnl" sz="1600" i="1" dirty="0"/>
              <a:t>Eliminar inmediatamente la sociedad llamada Mano Negra y confiscar todos sus medios de propaganda.</a:t>
            </a:r>
            <a:endParaRPr lang="es-ES" sz="1600" dirty="0"/>
          </a:p>
          <a:p>
            <a:pPr marL="177800" indent="-177800" algn="just">
              <a:buFont typeface="Arial" pitchFamily="34" charset="0"/>
              <a:buChar char="•"/>
              <a:defRPr/>
            </a:pPr>
            <a:r>
              <a:rPr lang="es-ES_tradnl" sz="1600" i="1" dirty="0"/>
              <a:t>Eliminar sin demora la instrucción pública en Serbia  todo lo que sirva o pueda servir  para fomentar la propaganda contra Austria Hungría.</a:t>
            </a:r>
            <a:endParaRPr lang="es-ES" sz="1600" dirty="0"/>
          </a:p>
          <a:p>
            <a:pPr marL="177800" indent="-177800" algn="just">
              <a:buFont typeface="Arial" pitchFamily="34" charset="0"/>
              <a:buChar char="•"/>
              <a:defRPr/>
            </a:pPr>
            <a:r>
              <a:rPr lang="es-ES_tradnl" sz="1600" i="1" dirty="0"/>
              <a:t>Separar de¡ servicio militar y de la administraci6n a todos los oficiales y funcionarios culpables de la propaganda contra la monarquía austro-húngara, de los cuales el gobierno imperial y real se reserva el comunicar los hechos y los nombres al gobierno real ( ).</a:t>
            </a:r>
            <a:endParaRPr lang="es-ES" sz="1600" dirty="0"/>
          </a:p>
          <a:p>
            <a:pPr marL="177800" indent="-177800" algn="just">
              <a:buFont typeface="Arial" pitchFamily="34" charset="0"/>
              <a:buChar char="•"/>
              <a:defRPr/>
            </a:pPr>
            <a:r>
              <a:rPr lang="es-ES_tradnl" sz="1600" i="1" dirty="0"/>
              <a:t>Abrir una encuesta judicial contra los participantes en el complot del 28 de junio que se encuentran en territorio serbio ( ). </a:t>
            </a:r>
            <a:endParaRPr lang="es-ES" sz="1600" dirty="0"/>
          </a:p>
          <a:p>
            <a:pPr marL="177800" indent="-177800" algn="just">
              <a:buFont typeface="Arial" pitchFamily="34" charset="0"/>
              <a:buChar char="•"/>
              <a:defRPr/>
            </a:pPr>
            <a:r>
              <a:rPr lang="es-ES_tradnl" sz="1600" i="1" dirty="0"/>
              <a:t>Impedir el concurso de las autoridades serbias en el tráfico ilegal de armas y explosivos a través de la frontera.</a:t>
            </a:r>
            <a:endParaRPr lang="es-ES" sz="1600" dirty="0"/>
          </a:p>
          <a:p>
            <a:pPr marL="177800" indent="-177800" algn="just">
              <a:buFont typeface="Arial" pitchFamily="34" charset="0"/>
              <a:buChar char="•"/>
              <a:defRPr/>
            </a:pPr>
            <a:r>
              <a:rPr lang="es-ES_tradnl" sz="1600" i="1" dirty="0"/>
              <a:t>El gobierno imperial y real espera la respuesta del gobierno real lo más tarde hasta el sábado 25 de este mes, a las cinco de la tarde.»</a:t>
            </a:r>
            <a:endParaRPr lang="es-ES" sz="1600" dirty="0"/>
          </a:p>
          <a:p>
            <a:pPr algn="just">
              <a:defRPr/>
            </a:pPr>
            <a:r>
              <a:rPr lang="es-ES_tradnl" sz="1600" i="1" dirty="0"/>
              <a:t>(Del gobierno de Austria-Hungría al gobierno de Serbia, 23 de julio de 1914</a:t>
            </a:r>
            <a:endParaRPr lang="es-ES" sz="16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288" y="188913"/>
            <a:ext cx="6589712" cy="2087562"/>
          </a:xfrm>
          <a:solidFill>
            <a:schemeClr val="tx2">
              <a:lumMod val="40000"/>
              <a:lumOff val="60000"/>
            </a:schemeClr>
          </a:solidFill>
          <a:ln w="28575">
            <a:solidFill>
              <a:srgbClr val="002060"/>
            </a:solidFill>
            <a:prstDash val="dashDot"/>
          </a:ln>
        </p:spPr>
        <p:txBody>
          <a:bodyPr/>
          <a:lstStyle/>
          <a:p>
            <a:pPr algn="just">
              <a:defRPr/>
            </a:pPr>
            <a:r>
              <a:rPr lang="es-ES" sz="1800" dirty="0" smtClean="0"/>
              <a:t>Al comenzar el enfrentamiento bélico, los participantes supusieron que sería una guerra corta, donde sería fácil derrotar al enemigo. No sabían que estaban a un paso de comenzar la guerra más mortífera hasta entonces conocida.  Los adelantos técnicos y científicos fueron una de las causas, pues las potencias enfrentadas contaban con armas capaces de causar grandes pérdidas al enemigo pero no con la capacidad de destruirle por completo.</a:t>
            </a:r>
            <a:endParaRPr lang="es-ES" sz="1800" dirty="0"/>
          </a:p>
        </p:txBody>
      </p:sp>
      <p:pic>
        <p:nvPicPr>
          <p:cNvPr id="115714" name="Picture 2"/>
          <p:cNvPicPr>
            <a:picLocks noChangeAspect="1" noChangeArrowheads="1"/>
          </p:cNvPicPr>
          <p:nvPr/>
        </p:nvPicPr>
        <p:blipFill>
          <a:blip r:embed="rId2" cstate="print"/>
          <a:srcRect l="8021" t="24235" r="16712" b="18672"/>
          <a:stretch>
            <a:fillRect/>
          </a:stretch>
        </p:blipFill>
        <p:spPr bwMode="auto">
          <a:xfrm>
            <a:off x="0" y="2492896"/>
            <a:ext cx="9144000" cy="3899647"/>
          </a:xfrm>
          <a:prstGeom prst="rect">
            <a:avLst/>
          </a:prstGeom>
          <a:noFill/>
          <a:ln w="9525">
            <a:noFill/>
            <a:miter lim="800000"/>
            <a:headEnd/>
            <a:tailEnd/>
          </a:ln>
          <a:effectLst>
            <a:glow rad="228600">
              <a:schemeClr val="accent4">
                <a:satMod val="175000"/>
                <a:alpha val="40000"/>
              </a:schemeClr>
            </a:glo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395288" y="188913"/>
            <a:ext cx="6589712" cy="1584325"/>
          </a:xfrm>
          <a:prstGeom prst="rect">
            <a:avLst/>
          </a:prstGeom>
          <a:solidFill>
            <a:schemeClr val="tx2">
              <a:lumMod val="40000"/>
              <a:lumOff val="60000"/>
            </a:schemeClr>
          </a:solidFill>
          <a:ln w="28575">
            <a:solidFill>
              <a:srgbClr val="002060"/>
            </a:solidFill>
            <a:prstDash val="dashDot"/>
          </a:ln>
        </p:spPr>
        <p:txBody>
          <a:bodyPr/>
          <a:lstStyle/>
          <a:p>
            <a:pPr algn="just" eaLnBrk="0" hangingPunct="0">
              <a:defRPr/>
            </a:pPr>
            <a:r>
              <a:rPr lang="es-ES_tradnl" dirty="0"/>
              <a:t>Una vez comenzado el conflicto en 1914, este se prolongó por más de 4 años, período en el cual millones de personas perecieron en los diversos frentes de batalla.  Las trincheras se convirtieron en refugios desde donde se atacaba al enemigo y donde se protegían de la lluvia de metal…</a:t>
            </a:r>
            <a:endParaRPr lang="es-ES" kern="0" dirty="0">
              <a:latin typeface="+mj-lt"/>
              <a:ea typeface="+mj-ea"/>
              <a:cs typeface="+mj-cs"/>
            </a:endParaRPr>
          </a:p>
        </p:txBody>
      </p:sp>
      <p:pic>
        <p:nvPicPr>
          <p:cNvPr id="116738" name="Picture 2"/>
          <p:cNvPicPr>
            <a:picLocks noChangeAspect="1" noChangeArrowheads="1"/>
          </p:cNvPicPr>
          <p:nvPr/>
        </p:nvPicPr>
        <p:blipFill>
          <a:blip r:embed="rId2" cstate="print"/>
          <a:srcRect l="14109" t="24235" r="10071" b="14735"/>
          <a:stretch>
            <a:fillRect/>
          </a:stretch>
        </p:blipFill>
        <p:spPr bwMode="auto">
          <a:xfrm>
            <a:off x="0" y="2060848"/>
            <a:ext cx="9144000" cy="4138160"/>
          </a:xfrm>
          <a:prstGeom prst="rect">
            <a:avLst/>
          </a:prstGeom>
          <a:noFill/>
          <a:ln w="9525">
            <a:noFill/>
            <a:miter lim="800000"/>
            <a:headEnd/>
            <a:tailEnd/>
          </a:ln>
          <a:effectLst>
            <a:glow rad="228600">
              <a:schemeClr val="accent4">
                <a:satMod val="175000"/>
                <a:alpha val="40000"/>
              </a:schemeClr>
            </a:glo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8313" y="908050"/>
            <a:ext cx="6850062" cy="1143000"/>
          </a:xfrm>
          <a:solidFill>
            <a:schemeClr val="tx2">
              <a:lumMod val="40000"/>
              <a:lumOff val="60000"/>
            </a:schemeClr>
          </a:solidFill>
          <a:ln w="28575">
            <a:solidFill>
              <a:schemeClr val="accent1"/>
            </a:solidFill>
            <a:prstDash val="dash"/>
          </a:ln>
        </p:spPr>
        <p:txBody>
          <a:bodyPr/>
          <a:lstStyle/>
          <a:p>
            <a:pPr algn="just">
              <a:defRPr/>
            </a:pPr>
            <a:r>
              <a:rPr lang="es-ES" sz="2400" b="1" dirty="0" smtClean="0"/>
              <a:t>Leer los siguientes documentos y explicar  por qué describen de manera tan divergente el escenario de la Guerra de Trincheras.</a:t>
            </a:r>
            <a:endParaRPr lang="es-ES" sz="2400" b="1" dirty="0"/>
          </a:p>
        </p:txBody>
      </p:sp>
      <p:sp>
        <p:nvSpPr>
          <p:cNvPr id="3" name="2 Marcador de contenido"/>
          <p:cNvSpPr>
            <a:spLocks noGrp="1"/>
          </p:cNvSpPr>
          <p:nvPr>
            <p:ph idx="1"/>
          </p:nvPr>
        </p:nvSpPr>
        <p:spPr>
          <a:xfrm>
            <a:off x="395288" y="2420938"/>
            <a:ext cx="8229600" cy="4103687"/>
          </a:xfrm>
          <a:solidFill>
            <a:srgbClr val="FFFF99"/>
          </a:solidFill>
          <a:ln w="28575">
            <a:solidFill>
              <a:srgbClr val="FFC000"/>
            </a:solidFill>
            <a:prstDash val="dashDot"/>
          </a:ln>
        </p:spPr>
        <p:txBody>
          <a:bodyPr/>
          <a:lstStyle/>
          <a:p>
            <a:pPr indent="12700">
              <a:buFont typeface="Arial" charset="0"/>
              <a:buNone/>
              <a:defRPr/>
            </a:pPr>
            <a:r>
              <a:rPr lang="es-ES" sz="1600" b="1" dirty="0" smtClean="0"/>
              <a:t>DOCUMENTO 1: La propaganda de guerra en la prensa francesa </a:t>
            </a:r>
          </a:p>
          <a:p>
            <a:pPr indent="12700" algn="just">
              <a:buFont typeface="Arial" charset="0"/>
              <a:buNone/>
              <a:defRPr/>
            </a:pPr>
            <a:r>
              <a:rPr lang="es-ES" sz="1600" b="1" dirty="0" smtClean="0"/>
              <a:t>1.</a:t>
            </a:r>
            <a:r>
              <a:rPr lang="es-ES" sz="1600" i="1" dirty="0" smtClean="0"/>
              <a:t> "Las balas alemanas no matan. Nuestros soldados se han acostumbrado a las balas alemanas (...) Y la ineficacia de los proyectiles es el objeto de todas las conversaciones.“ </a:t>
            </a:r>
            <a:r>
              <a:rPr lang="es-ES" sz="1600" b="1" i="1" dirty="0" err="1" smtClean="0"/>
              <a:t>L'Intransigent</a:t>
            </a:r>
            <a:r>
              <a:rPr lang="es-ES" sz="1600" b="1" i="1" dirty="0" smtClean="0"/>
              <a:t>, 17 agosto 1914</a:t>
            </a:r>
            <a:endParaRPr lang="es-ES" sz="1600" b="1" dirty="0" smtClean="0"/>
          </a:p>
          <a:p>
            <a:pPr indent="12700">
              <a:buFont typeface="Arial" charset="0"/>
              <a:buNone/>
              <a:defRPr/>
            </a:pPr>
            <a:r>
              <a:rPr lang="es-ES" sz="1600" b="1" dirty="0" smtClean="0"/>
              <a:t>2.</a:t>
            </a:r>
            <a:r>
              <a:rPr lang="es-ES" sz="1600" i="1" dirty="0" smtClean="0"/>
              <a:t> "Excepto cinco minutos al mes, el peligro es mínimo, incluso en las situaciones críticas. No sé como me las voy a apañar sin pegarme esta vida cuando la guerra acabe." </a:t>
            </a:r>
            <a:endParaRPr lang="es-ES" sz="1600" dirty="0" smtClean="0"/>
          </a:p>
          <a:p>
            <a:pPr indent="12700">
              <a:buFont typeface="Arial" charset="0"/>
              <a:buNone/>
              <a:defRPr/>
            </a:pPr>
            <a:r>
              <a:rPr lang="es-ES" sz="1600" b="1" i="1" dirty="0" err="1" smtClean="0"/>
              <a:t>Petit</a:t>
            </a:r>
            <a:r>
              <a:rPr lang="es-ES" sz="1600" b="1" i="1" dirty="0" smtClean="0"/>
              <a:t> </a:t>
            </a:r>
            <a:r>
              <a:rPr lang="es-ES" sz="1600" b="1" i="1" dirty="0" err="1" smtClean="0"/>
              <a:t>Parisien</a:t>
            </a:r>
            <a:r>
              <a:rPr lang="es-ES" sz="1600" b="1" i="1" dirty="0" smtClean="0"/>
              <a:t>, 22 mayo 1915</a:t>
            </a:r>
          </a:p>
          <a:p>
            <a:pPr indent="12700">
              <a:buFont typeface="Arial" charset="0"/>
              <a:buNone/>
              <a:defRPr/>
            </a:pPr>
            <a:r>
              <a:rPr lang="es-ES" sz="1600" b="1" dirty="0" smtClean="0"/>
              <a:t>3.</a:t>
            </a:r>
            <a:r>
              <a:rPr lang="es-ES" sz="1600" i="1" dirty="0" smtClean="0"/>
              <a:t> "La verdad es que algunos (los refugios de </a:t>
            </a:r>
            <a:r>
              <a:rPr lang="es-ES" sz="1600" i="1" dirty="0" err="1" smtClean="0"/>
              <a:t>Verdún</a:t>
            </a:r>
            <a:r>
              <a:rPr lang="es-ES" sz="1600" i="1" dirty="0" smtClean="0"/>
              <a:t>) son relativamente confortables: calefacción central y electricidad (...) La verdad es que uno no se aburría mucho."</a:t>
            </a:r>
            <a:endParaRPr lang="es-ES" sz="1600" dirty="0" smtClean="0"/>
          </a:p>
          <a:p>
            <a:pPr indent="12700">
              <a:buFont typeface="Arial" charset="0"/>
              <a:buNone/>
              <a:defRPr/>
            </a:pPr>
            <a:r>
              <a:rPr lang="es-ES" sz="1600" b="1" i="1" dirty="0" err="1" smtClean="0"/>
              <a:t>Petit</a:t>
            </a:r>
            <a:r>
              <a:rPr lang="es-ES" sz="1600" b="1" i="1" dirty="0" smtClean="0"/>
              <a:t> </a:t>
            </a:r>
            <a:r>
              <a:rPr lang="es-ES" sz="1600" b="1" i="1" dirty="0" err="1" smtClean="0"/>
              <a:t>Journal</a:t>
            </a:r>
            <a:r>
              <a:rPr lang="es-ES" sz="1600" b="1" i="1" dirty="0" smtClean="0"/>
              <a:t>, 1 marzo 1916</a:t>
            </a:r>
          </a:p>
          <a:p>
            <a:pPr indent="12700">
              <a:buFont typeface="Arial" charset="0"/>
              <a:buNone/>
              <a:defRPr/>
            </a:pPr>
            <a:r>
              <a:rPr lang="es-ES" sz="1600" b="1" dirty="0" smtClean="0"/>
              <a:t>4.</a:t>
            </a:r>
            <a:r>
              <a:rPr lang="es-ES" sz="1600" i="1" dirty="0" smtClean="0"/>
              <a:t> "Esperábamos la hora del ataque como el que espera una fiesta."</a:t>
            </a:r>
            <a:endParaRPr lang="es-ES" sz="1600" dirty="0" smtClean="0"/>
          </a:p>
          <a:p>
            <a:pPr indent="12700">
              <a:buFont typeface="Arial" charset="0"/>
              <a:buNone/>
              <a:defRPr/>
            </a:pPr>
            <a:r>
              <a:rPr lang="es-ES" sz="1600" b="1" i="1" dirty="0" err="1" smtClean="0"/>
              <a:t>Petit</a:t>
            </a:r>
            <a:r>
              <a:rPr lang="es-ES" sz="1600" b="1" i="1" dirty="0" smtClean="0"/>
              <a:t> </a:t>
            </a:r>
            <a:r>
              <a:rPr lang="es-ES" sz="1600" b="1" i="1" dirty="0" err="1" smtClean="0"/>
              <a:t>Journal</a:t>
            </a:r>
            <a:r>
              <a:rPr lang="es-ES" sz="1600" b="1" i="1" dirty="0" smtClean="0"/>
              <a:t>, 3 octubre 1915</a:t>
            </a:r>
          </a:p>
          <a:p>
            <a:pPr indent="12700">
              <a:buFont typeface="Arial" charset="0"/>
              <a:buNone/>
              <a:defRPr/>
            </a:pPr>
            <a:r>
              <a:rPr lang="es-ES" sz="1600" b="1" dirty="0" smtClean="0"/>
              <a:t>5.</a:t>
            </a:r>
            <a:r>
              <a:rPr lang="es-ES" sz="1600" i="1" dirty="0" smtClean="0"/>
              <a:t> "A propósito de </a:t>
            </a:r>
            <a:r>
              <a:rPr lang="es-ES" sz="1600" i="1" dirty="0" err="1" smtClean="0"/>
              <a:t>Verdún</a:t>
            </a:r>
            <a:r>
              <a:rPr lang="es-ES" sz="1600" i="1" dirty="0" smtClean="0"/>
              <a:t>: Las pérdidas han sido mínimas."</a:t>
            </a:r>
            <a:endParaRPr lang="es-ES" sz="1600" dirty="0" smtClean="0"/>
          </a:p>
          <a:p>
            <a:pPr indent="12700">
              <a:buFont typeface="Arial" charset="0"/>
              <a:buNone/>
              <a:defRPr/>
            </a:pPr>
            <a:r>
              <a:rPr lang="es-ES" sz="1600" b="1" i="1" dirty="0" err="1" smtClean="0"/>
              <a:t>Écho</a:t>
            </a:r>
            <a:r>
              <a:rPr lang="es-ES" sz="1600" b="1" i="1" dirty="0" smtClean="0"/>
              <a:t> de Paris, 25 febrero 1916</a:t>
            </a:r>
          </a:p>
          <a:p>
            <a:pPr>
              <a:buFont typeface="Arial" charset="0"/>
              <a:buNone/>
              <a:defRPr/>
            </a:pPr>
            <a:r>
              <a:rPr lang="es-ES" sz="1600" dirty="0" smtClean="0"/>
              <a:t> </a:t>
            </a:r>
          </a:p>
          <a:p>
            <a:pPr>
              <a:defRPr/>
            </a:pPr>
            <a:endParaRPr lang="es-ES" sz="1600" dirty="0"/>
          </a:p>
        </p:txBody>
      </p:sp>
      <p:sp>
        <p:nvSpPr>
          <p:cNvPr id="4" name="3 Rectángulo redondeado"/>
          <p:cNvSpPr/>
          <p:nvPr/>
        </p:nvSpPr>
        <p:spPr>
          <a:xfrm>
            <a:off x="611188" y="260350"/>
            <a:ext cx="2376487" cy="504825"/>
          </a:xfrm>
          <a:prstGeom prst="roundRect">
            <a:avLst/>
          </a:prstGeom>
          <a:solidFill>
            <a:srgbClr val="FF5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b="1" dirty="0"/>
              <a:t>ACTIVIDAD Nº4</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95288" y="2060575"/>
            <a:ext cx="8229600" cy="4321175"/>
          </a:xfrm>
          <a:solidFill>
            <a:srgbClr val="FFFF99"/>
          </a:solidFill>
          <a:ln w="28575">
            <a:solidFill>
              <a:srgbClr val="FFC000"/>
            </a:solidFill>
            <a:prstDash val="dashDot"/>
          </a:ln>
        </p:spPr>
        <p:txBody>
          <a:bodyPr/>
          <a:lstStyle/>
          <a:p>
            <a:pPr marL="0" indent="0" algn="just">
              <a:buFont typeface="Arial" charset="0"/>
              <a:buNone/>
              <a:defRPr/>
            </a:pPr>
            <a:r>
              <a:rPr lang="es-ES" sz="2000" b="1" dirty="0" smtClean="0"/>
              <a:t>DOCUMENTO 2: La vida cotidiana en las trincheras</a:t>
            </a:r>
          </a:p>
          <a:p>
            <a:pPr marL="0" indent="0" algn="just">
              <a:buFont typeface="Arial" charset="0"/>
              <a:buNone/>
              <a:defRPr/>
            </a:pPr>
            <a:r>
              <a:rPr lang="es-ES_tradnl" sz="2000" i="1" dirty="0" smtClean="0"/>
              <a:t>«Esos tres días pasados encogidos en la tierra, sin beber ni comer: los quejidos de los heridos, luego el ataque entre los boches (alemanes) y nosotros.  Después, al fin, paran las quejas; y los obuses, que nos destrozan los nervios y nos apestan, no nos dan tregua alguna, y las terribles horas que se pasan con la máscara y las gafas en el rostro, ¡los ojos lloran y se escupe sangre!, Después los oficiales que se van para siempre; noticias fúnebres que se transmiten de boca en boca en el agujero; y las órdenes dadas en voz alta a 50 metros de nosotros; todos de pie; luego el trabajo con el pico bajo las terribles balas y el horrible </a:t>
            </a:r>
            <a:r>
              <a:rPr lang="es-ES_tradnl" sz="2000" i="1" dirty="0" err="1" smtClean="0"/>
              <a:t>ta-ta-ta</a:t>
            </a:r>
            <a:r>
              <a:rPr lang="es-ES_tradnl" sz="2000" i="1" dirty="0" smtClean="0"/>
              <a:t> de las ametralladoras.»</a:t>
            </a:r>
          </a:p>
          <a:p>
            <a:pPr marL="0" indent="0" algn="just">
              <a:buFont typeface="Arial" charset="0"/>
              <a:buNone/>
              <a:defRPr/>
            </a:pPr>
            <a:endParaRPr lang="es-ES" sz="2000" dirty="0" smtClean="0"/>
          </a:p>
          <a:p>
            <a:pPr marL="0" indent="0" algn="just">
              <a:buFont typeface="Arial" charset="0"/>
              <a:buNone/>
              <a:defRPr/>
            </a:pPr>
            <a:r>
              <a:rPr lang="es-ES_tradnl" sz="2000" i="1" dirty="0" smtClean="0"/>
              <a:t>       Carta de un soldado francés. </a:t>
            </a:r>
            <a:r>
              <a:rPr lang="es-ES_tradnl" sz="2000" i="1" dirty="0" err="1" smtClean="0"/>
              <a:t>Verdún</a:t>
            </a:r>
            <a:r>
              <a:rPr lang="es-ES_tradnl" sz="2000" i="1" dirty="0" smtClean="0"/>
              <a:t>, marzo 1916.</a:t>
            </a:r>
            <a:r>
              <a:rPr lang="es-ES" sz="2000" dirty="0" smtClean="0"/>
              <a:t> </a:t>
            </a:r>
            <a:r>
              <a:rPr lang="es-ES_tradnl" sz="2000" i="1" dirty="0" smtClean="0"/>
              <a:t>En: Prats, J., Historia del Mundo Contemporáneo, Editorial Anaya, Madrid 1996, p. 60.</a:t>
            </a:r>
            <a:endParaRPr lang="es-ES" sz="2000" dirty="0" smtClean="0"/>
          </a:p>
          <a:p>
            <a:pPr algn="just">
              <a:defRPr/>
            </a:pPr>
            <a:endParaRPr lang="es-ES" dirty="0"/>
          </a:p>
        </p:txBody>
      </p:sp>
      <p:sp>
        <p:nvSpPr>
          <p:cNvPr id="4" name="1 Título"/>
          <p:cNvSpPr txBox="1">
            <a:spLocks/>
          </p:cNvSpPr>
          <p:nvPr/>
        </p:nvSpPr>
        <p:spPr>
          <a:xfrm>
            <a:off x="395288" y="765175"/>
            <a:ext cx="6851650" cy="1143000"/>
          </a:xfrm>
          <a:prstGeom prst="rect">
            <a:avLst/>
          </a:prstGeom>
          <a:solidFill>
            <a:schemeClr val="tx2">
              <a:lumMod val="40000"/>
              <a:lumOff val="60000"/>
            </a:schemeClr>
          </a:solidFill>
          <a:ln w="28575">
            <a:solidFill>
              <a:schemeClr val="accent1"/>
            </a:solidFill>
            <a:prstDash val="dash"/>
          </a:ln>
        </p:spPr>
        <p:txBody>
          <a:bodyPr/>
          <a:lstStyle/>
          <a:p>
            <a:pPr algn="just" eaLnBrk="0" hangingPunct="0">
              <a:defRPr/>
            </a:pPr>
            <a:r>
              <a:rPr lang="es-ES" sz="2400" b="1" kern="0">
                <a:latin typeface="+mj-lt"/>
                <a:ea typeface="+mj-ea"/>
                <a:cs typeface="+mj-cs"/>
              </a:rPr>
              <a:t>Leer los siguientes documentos y explicar  por qué describen de manera tan divergente el escenario de la Guerra de Trincheras.</a:t>
            </a:r>
            <a:endParaRPr lang="es-ES" sz="2400" b="1" kern="0" dirty="0">
              <a:latin typeface="+mj-lt"/>
              <a:ea typeface="+mj-ea"/>
              <a:cs typeface="+mj-cs"/>
            </a:endParaRPr>
          </a:p>
        </p:txBody>
      </p:sp>
      <p:sp>
        <p:nvSpPr>
          <p:cNvPr id="5" name="4 Rectángulo redondeado"/>
          <p:cNvSpPr/>
          <p:nvPr/>
        </p:nvSpPr>
        <p:spPr>
          <a:xfrm>
            <a:off x="395288" y="188913"/>
            <a:ext cx="2376487" cy="503237"/>
          </a:xfrm>
          <a:prstGeom prst="roundRect">
            <a:avLst/>
          </a:prstGeom>
          <a:solidFill>
            <a:srgbClr val="FF5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b="1" dirty="0"/>
              <a:t>ACTIVIDAD Nº4</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6275040" cy="706090"/>
          </a:xfrm>
          <a:ln>
            <a:solidFill>
              <a:schemeClr val="tx2">
                <a:lumMod val="60000"/>
                <a:lumOff val="40000"/>
              </a:schemeClr>
            </a:solidFill>
          </a:ln>
        </p:spPr>
        <p:txBody>
          <a:bodyPr/>
          <a:lstStyle/>
          <a:p>
            <a:pPr algn="l"/>
            <a:r>
              <a:rPr lang="es-CL" b="1" i="1" dirty="0" smtClean="0"/>
              <a:t>Indicaciones</a:t>
            </a:r>
            <a:endParaRPr lang="es-CL" b="1" i="1" dirty="0"/>
          </a:p>
        </p:txBody>
      </p:sp>
      <p:sp>
        <p:nvSpPr>
          <p:cNvPr id="3" name="2 Marcador de contenido"/>
          <p:cNvSpPr>
            <a:spLocks noGrp="1"/>
          </p:cNvSpPr>
          <p:nvPr>
            <p:ph idx="1"/>
          </p:nvPr>
        </p:nvSpPr>
        <p:spPr>
          <a:xfrm>
            <a:off x="457200" y="1124744"/>
            <a:ext cx="8229600" cy="5001419"/>
          </a:xfrm>
          <a:ln>
            <a:solidFill>
              <a:srgbClr val="FF0000"/>
            </a:solidFill>
          </a:ln>
        </p:spPr>
        <p:txBody>
          <a:bodyPr/>
          <a:lstStyle/>
          <a:p>
            <a:r>
              <a:rPr lang="es-CL" sz="2000" dirty="0"/>
              <a:t>Se recomienda aplicar este taller antes de comenzar a abordar el estudio de los procesos constitutivos del siglo XX.</a:t>
            </a:r>
          </a:p>
          <a:p>
            <a:r>
              <a:rPr lang="es-CL" sz="2000" dirty="0" smtClean="0"/>
              <a:t>El taller N°2 puede desarrollarse en hora de clases presenciales en laboratorio de computación o </a:t>
            </a:r>
            <a:r>
              <a:rPr lang="es-CL" sz="2000" dirty="0" err="1" smtClean="0"/>
              <a:t>Gym</a:t>
            </a:r>
            <a:r>
              <a:rPr lang="es-CL" sz="2000" dirty="0" smtClean="0"/>
              <a:t> Académico o bien en horas de trabajo personal fuera del aula.</a:t>
            </a:r>
          </a:p>
          <a:p>
            <a:r>
              <a:rPr lang="es-CL" sz="2000" dirty="0" smtClean="0"/>
              <a:t>El taller N°2 requiere conexión a internet.</a:t>
            </a:r>
          </a:p>
          <a:p>
            <a:r>
              <a:rPr lang="es-CL" sz="2000" dirty="0" smtClean="0"/>
              <a:t>Leer el contenido del </a:t>
            </a:r>
            <a:r>
              <a:rPr lang="es-CL" sz="2000" dirty="0" err="1" smtClean="0"/>
              <a:t>ppt</a:t>
            </a:r>
            <a:r>
              <a:rPr lang="es-CL" sz="2000" dirty="0" smtClean="0"/>
              <a:t> y desarrollar las actividades propuestas.</a:t>
            </a:r>
          </a:p>
          <a:p>
            <a:r>
              <a:rPr lang="es-CL" sz="2000" dirty="0" smtClean="0"/>
              <a:t>El informe del “Taller N°2” debe contener el análisis detallado de al menos 2 imágenes propuestas en el </a:t>
            </a:r>
            <a:r>
              <a:rPr lang="es-CL" sz="2000" dirty="0" err="1" smtClean="0"/>
              <a:t>ppt</a:t>
            </a:r>
            <a:r>
              <a:rPr lang="es-CL" sz="2000" dirty="0" smtClean="0"/>
              <a:t>.</a:t>
            </a:r>
          </a:p>
          <a:p>
            <a:r>
              <a:rPr lang="es-CL" sz="2000" dirty="0" smtClean="0"/>
              <a:t>Las imágenes seleccionadas para el desarrollo del informe pueden corresponder ambas al mismo proceso o bien pueden relacionarse con procesos distintos. </a:t>
            </a:r>
          </a:p>
          <a:p>
            <a:r>
              <a:rPr lang="es-CL" sz="2000" dirty="0" smtClean="0"/>
              <a:t>Ver formato informe taller N° 2</a:t>
            </a:r>
          </a:p>
          <a:p>
            <a:endParaRPr lang="es-CL" sz="2000" dirty="0"/>
          </a:p>
        </p:txBody>
      </p:sp>
    </p:spTree>
    <p:extLst>
      <p:ext uri="{BB962C8B-B14F-4D97-AF65-F5344CB8AC3E}">
        <p14:creationId xmlns:p14="http://schemas.microsoft.com/office/powerpoint/2010/main" val="760869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in título-6"/>
          <p:cNvPicPr>
            <a:picLocks noChangeAspect="1" noChangeArrowheads="1"/>
          </p:cNvPicPr>
          <p:nvPr/>
        </p:nvPicPr>
        <p:blipFill>
          <a:blip r:embed="rId2" cstate="print"/>
          <a:srcRect l="3538" t="17491" r="5113" b="9051"/>
          <a:stretch>
            <a:fillRect/>
          </a:stretch>
        </p:blipFill>
        <p:spPr bwMode="auto">
          <a:xfrm>
            <a:off x="755576" y="1484784"/>
            <a:ext cx="7920880" cy="4988417"/>
          </a:xfrm>
          <a:prstGeom prst="rect">
            <a:avLst/>
          </a:prstGeom>
          <a:noFill/>
          <a:effectLst>
            <a:glow rad="228600">
              <a:schemeClr val="accent4">
                <a:satMod val="175000"/>
                <a:alpha val="40000"/>
              </a:schemeClr>
            </a:glow>
          </a:effectLst>
          <a:scene3d>
            <a:camera prst="orthographicFront"/>
            <a:lightRig rig="threePt" dir="t"/>
          </a:scene3d>
          <a:sp3d>
            <a:bevelT w="114300" prst="artDeco"/>
          </a:sp3d>
        </p:spPr>
      </p:pic>
      <p:sp>
        <p:nvSpPr>
          <p:cNvPr id="3" name="2 Rectángulo redondeado"/>
          <p:cNvSpPr/>
          <p:nvPr/>
        </p:nvSpPr>
        <p:spPr>
          <a:xfrm>
            <a:off x="107950" y="188913"/>
            <a:ext cx="6985000" cy="863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b="1" dirty="0"/>
              <a:t>DESPUÉS DE LA PRIMERA GRAN GUERRA</a:t>
            </a:r>
            <a:r>
              <a:rPr lang="es-ES" dirty="0"/>
              <a:t>:  DESINTEGRACIÓN DE LOS IMPERIOS CONTINENTALES. ALEMANIA, AUSTRIA-HUNGRÍA, RUSIA.</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Diagrama"/>
          <p:cNvGraphicFramePr/>
          <p:nvPr/>
        </p:nvGraphicFramePr>
        <p:xfrm>
          <a:off x="0" y="1397000"/>
          <a:ext cx="9144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8 Grupo"/>
          <p:cNvGrpSpPr/>
          <p:nvPr/>
        </p:nvGrpSpPr>
        <p:grpSpPr>
          <a:xfrm>
            <a:off x="3563888" y="2492896"/>
            <a:ext cx="1852680" cy="1625600"/>
            <a:chOff x="2395872" y="1219199"/>
            <a:chExt cx="1852680" cy="1625600"/>
          </a:xfrm>
          <a:solidFill>
            <a:srgbClr val="99CC00"/>
          </a:solidFill>
          <a:scene3d>
            <a:camera prst="orthographicFront"/>
            <a:lightRig rig="flat" dir="t"/>
          </a:scene3d>
        </p:grpSpPr>
        <p:sp>
          <p:nvSpPr>
            <p:cNvPr id="10" name="9 Rectángulo redondeado"/>
            <p:cNvSpPr/>
            <p:nvPr/>
          </p:nvSpPr>
          <p:spPr>
            <a:xfrm>
              <a:off x="2395872" y="1219199"/>
              <a:ext cx="1852680" cy="1625600"/>
            </a:xfrm>
            <a:prstGeom prst="roundRect">
              <a:avLst/>
            </a:prstGeom>
            <a:grpFill/>
            <a:sp3d prstMaterial="plastic">
              <a:bevelT w="120900" h="88900"/>
              <a:bevelB w="88900" h="31750" prst="angle"/>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1" name="10 Rectángulo"/>
            <p:cNvSpPr/>
            <p:nvPr/>
          </p:nvSpPr>
          <p:spPr>
            <a:xfrm>
              <a:off x="2475227" y="1298554"/>
              <a:ext cx="1693970" cy="1466890"/>
            </a:xfrm>
            <a:prstGeom prst="rect">
              <a:avLst/>
            </a:prstGeom>
            <a:grpFill/>
            <a:sp3d/>
          </p:spPr>
          <p:style>
            <a:lnRef idx="0">
              <a:scrgbClr r="0" g="0" b="0"/>
            </a:lnRef>
            <a:fillRef idx="0">
              <a:scrgbClr r="0" g="0" b="0"/>
            </a:fillRef>
            <a:effectRef idx="0">
              <a:scrgbClr r="0" g="0" b="0"/>
            </a:effectRef>
            <a:fontRef idx="minor">
              <a:schemeClr val="lt1"/>
            </a:fontRef>
          </p:style>
          <p:txBody>
            <a:bodyPr lIns="83820" tIns="83820" rIns="83820" bIns="83820" spcCol="1270" anchor="ctr"/>
            <a:lstStyle/>
            <a:p>
              <a:pPr algn="ctr" defTabSz="977900">
                <a:lnSpc>
                  <a:spcPct val="90000"/>
                </a:lnSpc>
                <a:spcAft>
                  <a:spcPct val="35000"/>
                </a:spcAft>
                <a:defRPr/>
              </a:pPr>
              <a:r>
                <a:rPr lang="es-ES" sz="2200" b="1" dirty="0"/>
                <a:t>Fascismos</a:t>
              </a:r>
            </a:p>
            <a:p>
              <a:pPr algn="ctr" defTabSz="977900">
                <a:lnSpc>
                  <a:spcPct val="90000"/>
                </a:lnSpc>
                <a:spcAft>
                  <a:spcPct val="35000"/>
                </a:spcAft>
                <a:defRPr/>
              </a:pPr>
              <a:r>
                <a:rPr lang="es-ES" sz="2200" b="1" dirty="0"/>
                <a:t>1922 -1933</a:t>
              </a:r>
            </a:p>
          </p:txBody>
        </p:sp>
      </p:grpSp>
      <p:grpSp>
        <p:nvGrpSpPr>
          <p:cNvPr id="6" name="2 Grupo"/>
          <p:cNvGrpSpPr/>
          <p:nvPr/>
        </p:nvGrpSpPr>
        <p:grpSpPr>
          <a:xfrm rot="21154597">
            <a:off x="77090" y="145353"/>
            <a:ext cx="2337284" cy="1344940"/>
            <a:chOff x="85489" y="128636"/>
            <a:chExt cx="2337284" cy="1625600"/>
          </a:xfrm>
          <a:solidFill>
            <a:srgbClr val="FF5050"/>
          </a:solidFill>
          <a:scene3d>
            <a:camera prst="orthographicFront"/>
            <a:lightRig rig="flat" dir="t"/>
          </a:scene3d>
        </p:grpSpPr>
        <p:sp>
          <p:nvSpPr>
            <p:cNvPr id="4" name="3 Rectángulo redondeado"/>
            <p:cNvSpPr/>
            <p:nvPr/>
          </p:nvSpPr>
          <p:spPr>
            <a:xfrm rot="395043">
              <a:off x="85489" y="128636"/>
              <a:ext cx="2337284" cy="1625600"/>
            </a:xfrm>
            <a:prstGeom prst="roundRect">
              <a:avLst/>
            </a:prstGeom>
            <a:grpFill/>
            <a:sp3d prstMaterial="plastic">
              <a:bevelT w="120900" h="88900"/>
              <a:bevelB w="88900" h="31750" prst="angle"/>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5" name="4 Rectángulo"/>
            <p:cNvSpPr/>
            <p:nvPr/>
          </p:nvSpPr>
          <p:spPr>
            <a:xfrm rot="395043">
              <a:off x="176640" y="208669"/>
              <a:ext cx="2178574" cy="1261133"/>
            </a:xfrm>
            <a:prstGeom prst="rect">
              <a:avLst/>
            </a:prstGeom>
            <a:grpFill/>
            <a:sp3d/>
          </p:spPr>
          <p:style>
            <a:lnRef idx="0">
              <a:scrgbClr r="0" g="0" b="0"/>
            </a:lnRef>
            <a:fillRef idx="0">
              <a:scrgbClr r="0" g="0" b="0"/>
            </a:fillRef>
            <a:effectRef idx="0">
              <a:scrgbClr r="0" g="0" b="0"/>
            </a:effectRef>
            <a:fontRef idx="minor">
              <a:schemeClr val="lt1"/>
            </a:fontRef>
          </p:style>
          <p:txBody>
            <a:bodyPr lIns="83820" tIns="83820" rIns="83820" bIns="83820" spcCol="1270" anchor="ctr"/>
            <a:lstStyle/>
            <a:p>
              <a:pPr algn="ctr" defTabSz="977900">
                <a:lnSpc>
                  <a:spcPct val="90000"/>
                </a:lnSpc>
                <a:spcAft>
                  <a:spcPct val="35000"/>
                </a:spcAft>
                <a:defRPr/>
              </a:pPr>
              <a:r>
                <a:rPr lang="es-ES" sz="2200" b="1" dirty="0"/>
                <a:t>Revolución Rusa</a:t>
              </a:r>
            </a:p>
            <a:p>
              <a:pPr algn="ctr" defTabSz="977900">
                <a:lnSpc>
                  <a:spcPct val="90000"/>
                </a:lnSpc>
                <a:spcAft>
                  <a:spcPct val="35000"/>
                </a:spcAft>
                <a:defRPr/>
              </a:pPr>
              <a:r>
                <a:rPr lang="es-ES" sz="2200" b="1" dirty="0"/>
                <a:t>1917</a:t>
              </a:r>
            </a:p>
          </p:txBody>
        </p:sp>
      </p:grpSp>
      <p:grpSp>
        <p:nvGrpSpPr>
          <p:cNvPr id="9" name="5 Grupo"/>
          <p:cNvGrpSpPr/>
          <p:nvPr/>
        </p:nvGrpSpPr>
        <p:grpSpPr>
          <a:xfrm>
            <a:off x="2051720" y="1196752"/>
            <a:ext cx="2448272" cy="1440160"/>
            <a:chOff x="1436007" y="1219199"/>
            <a:chExt cx="1669699" cy="1625600"/>
          </a:xfrm>
          <a:solidFill>
            <a:schemeClr val="bg1">
              <a:lumMod val="50000"/>
            </a:schemeClr>
          </a:solidFill>
          <a:scene3d>
            <a:camera prst="orthographicFront"/>
            <a:lightRig rig="flat" dir="t"/>
          </a:scene3d>
        </p:grpSpPr>
        <p:sp>
          <p:nvSpPr>
            <p:cNvPr id="7" name="6 Rectángulo redondeado"/>
            <p:cNvSpPr/>
            <p:nvPr/>
          </p:nvSpPr>
          <p:spPr>
            <a:xfrm>
              <a:off x="1436007" y="1219199"/>
              <a:ext cx="1669699" cy="1625600"/>
            </a:xfrm>
            <a:prstGeom prst="roundRect">
              <a:avLst/>
            </a:prstGeom>
            <a:grpFill/>
            <a:sp3d prstMaterial="plastic">
              <a:bevelT w="120900" h="88900"/>
              <a:bevelB w="88900" h="31750" prst="angle"/>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8" name="7 Rectángulo"/>
            <p:cNvSpPr/>
            <p:nvPr/>
          </p:nvSpPr>
          <p:spPr>
            <a:xfrm>
              <a:off x="1515362" y="1298554"/>
              <a:ext cx="1510989" cy="1466890"/>
            </a:xfrm>
            <a:prstGeom prst="rect">
              <a:avLst/>
            </a:prstGeom>
            <a:grpFill/>
            <a:sp3d/>
          </p:spPr>
          <p:style>
            <a:lnRef idx="0">
              <a:scrgbClr r="0" g="0" b="0"/>
            </a:lnRef>
            <a:fillRef idx="0">
              <a:scrgbClr r="0" g="0" b="0"/>
            </a:fillRef>
            <a:effectRef idx="0">
              <a:scrgbClr r="0" g="0" b="0"/>
            </a:effectRef>
            <a:fontRef idx="minor">
              <a:schemeClr val="lt1"/>
            </a:fontRef>
          </p:style>
          <p:txBody>
            <a:bodyPr lIns="83820" tIns="83820" rIns="83820" bIns="83820" spcCol="1270" anchor="ctr"/>
            <a:lstStyle/>
            <a:p>
              <a:pPr algn="ctr" defTabSz="977900">
                <a:lnSpc>
                  <a:spcPct val="90000"/>
                </a:lnSpc>
                <a:spcAft>
                  <a:spcPct val="35000"/>
                </a:spcAft>
                <a:defRPr/>
              </a:pPr>
              <a:r>
                <a:rPr lang="es-ES" sz="2200" b="1" dirty="0"/>
                <a:t>Gran Depresión </a:t>
              </a:r>
            </a:p>
            <a:p>
              <a:pPr algn="ctr" defTabSz="977900">
                <a:lnSpc>
                  <a:spcPct val="90000"/>
                </a:lnSpc>
                <a:spcAft>
                  <a:spcPct val="35000"/>
                </a:spcAft>
                <a:defRPr/>
              </a:pPr>
              <a:r>
                <a:rPr lang="es-ES" sz="2200" b="1" dirty="0"/>
                <a:t>1929-1932</a:t>
              </a:r>
            </a:p>
          </p:txBody>
        </p:sp>
      </p:grpSp>
      <p:grpSp>
        <p:nvGrpSpPr>
          <p:cNvPr id="12" name="11 Grupo"/>
          <p:cNvGrpSpPr/>
          <p:nvPr/>
        </p:nvGrpSpPr>
        <p:grpSpPr>
          <a:xfrm>
            <a:off x="5004048" y="3573016"/>
            <a:ext cx="2437129" cy="1409576"/>
            <a:chOff x="3353435" y="1219199"/>
            <a:chExt cx="2437129" cy="1625600"/>
          </a:xfrm>
          <a:solidFill>
            <a:schemeClr val="accent6">
              <a:lumMod val="75000"/>
            </a:schemeClr>
          </a:solidFill>
          <a:scene3d>
            <a:camera prst="orthographicFront"/>
            <a:lightRig rig="flat" dir="t"/>
          </a:scene3d>
        </p:grpSpPr>
        <p:sp>
          <p:nvSpPr>
            <p:cNvPr id="13" name="12 Rectángulo redondeado"/>
            <p:cNvSpPr/>
            <p:nvPr/>
          </p:nvSpPr>
          <p:spPr>
            <a:xfrm>
              <a:off x="3353435" y="1219199"/>
              <a:ext cx="2437129" cy="1625600"/>
            </a:xfrm>
            <a:prstGeom prst="roundRect">
              <a:avLst/>
            </a:prstGeom>
            <a:grpFill/>
            <a:sp3d prstMaterial="plastic">
              <a:bevelT w="120900" h="88900"/>
              <a:bevelB w="88900" h="31750" prst="angle"/>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4" name="13 Rectángulo"/>
            <p:cNvSpPr/>
            <p:nvPr/>
          </p:nvSpPr>
          <p:spPr>
            <a:xfrm>
              <a:off x="3432790" y="1298554"/>
              <a:ext cx="2278419" cy="1466890"/>
            </a:xfrm>
            <a:prstGeom prst="rect">
              <a:avLst/>
            </a:prstGeom>
            <a:grpFill/>
            <a:sp3d/>
          </p:spPr>
          <p:style>
            <a:lnRef idx="0">
              <a:scrgbClr r="0" g="0" b="0"/>
            </a:lnRef>
            <a:fillRef idx="0">
              <a:scrgbClr r="0" g="0" b="0"/>
            </a:fillRef>
            <a:effectRef idx="0">
              <a:scrgbClr r="0" g="0" b="0"/>
            </a:effectRef>
            <a:fontRef idx="minor">
              <a:schemeClr val="lt1"/>
            </a:fontRef>
          </p:style>
          <p:txBody>
            <a:bodyPr lIns="102870" tIns="102870" rIns="102870" bIns="102870" spcCol="1270" anchor="ctr"/>
            <a:lstStyle/>
            <a:p>
              <a:pPr algn="ctr" defTabSz="1200150">
                <a:lnSpc>
                  <a:spcPct val="90000"/>
                </a:lnSpc>
                <a:spcAft>
                  <a:spcPct val="35000"/>
                </a:spcAft>
                <a:defRPr/>
              </a:pPr>
              <a:r>
                <a:rPr lang="es-ES" sz="2700" b="1" dirty="0"/>
                <a:t>Totalitarismos</a:t>
              </a:r>
            </a:p>
            <a:p>
              <a:pPr algn="ctr" defTabSz="1200150">
                <a:lnSpc>
                  <a:spcPct val="90000"/>
                </a:lnSpc>
                <a:spcAft>
                  <a:spcPct val="35000"/>
                </a:spcAft>
                <a:defRPr/>
              </a:pPr>
              <a:r>
                <a:rPr lang="es-ES" sz="2700" b="1" dirty="0"/>
                <a:t>(Hitler –Stalin)</a:t>
              </a:r>
            </a:p>
          </p:txBody>
        </p:sp>
      </p:grpSp>
      <p:grpSp>
        <p:nvGrpSpPr>
          <p:cNvPr id="15" name="14 Grupo"/>
          <p:cNvGrpSpPr/>
          <p:nvPr/>
        </p:nvGrpSpPr>
        <p:grpSpPr>
          <a:xfrm>
            <a:off x="6706871" y="4941168"/>
            <a:ext cx="2437129" cy="1625600"/>
            <a:chOff x="3353435" y="1219199"/>
            <a:chExt cx="2437129" cy="1625600"/>
          </a:xfrm>
          <a:solidFill>
            <a:srgbClr val="7030A0"/>
          </a:solidFill>
          <a:scene3d>
            <a:camera prst="orthographicFront"/>
            <a:lightRig rig="flat" dir="t"/>
          </a:scene3d>
        </p:grpSpPr>
        <p:sp>
          <p:nvSpPr>
            <p:cNvPr id="16" name="15 Rectángulo redondeado"/>
            <p:cNvSpPr/>
            <p:nvPr/>
          </p:nvSpPr>
          <p:spPr>
            <a:xfrm>
              <a:off x="3353435" y="1219199"/>
              <a:ext cx="2437129" cy="1625600"/>
            </a:xfrm>
            <a:prstGeom prst="roundRect">
              <a:avLst/>
            </a:prstGeom>
            <a:grpFill/>
            <a:sp3d prstMaterial="plastic">
              <a:bevelT w="120900" h="88900"/>
              <a:bevelB w="88900" h="31750" prst="angle"/>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7" name="16 Rectángulo"/>
            <p:cNvSpPr/>
            <p:nvPr/>
          </p:nvSpPr>
          <p:spPr>
            <a:xfrm>
              <a:off x="3432790" y="1298554"/>
              <a:ext cx="2278419" cy="1466890"/>
            </a:xfrm>
            <a:prstGeom prst="rect">
              <a:avLst/>
            </a:prstGeom>
            <a:grpFill/>
            <a:sp3d/>
          </p:spPr>
          <p:style>
            <a:lnRef idx="0">
              <a:scrgbClr r="0" g="0" b="0"/>
            </a:lnRef>
            <a:fillRef idx="0">
              <a:scrgbClr r="0" g="0" b="0"/>
            </a:fillRef>
            <a:effectRef idx="0">
              <a:scrgbClr r="0" g="0" b="0"/>
            </a:effectRef>
            <a:fontRef idx="minor">
              <a:schemeClr val="lt1"/>
            </a:fontRef>
          </p:style>
          <p:txBody>
            <a:bodyPr lIns="102870" tIns="102870" rIns="102870" bIns="102870" spcCol="1270" anchor="ctr"/>
            <a:lstStyle/>
            <a:p>
              <a:pPr algn="ctr" defTabSz="1200150">
                <a:lnSpc>
                  <a:spcPct val="90000"/>
                </a:lnSpc>
                <a:spcAft>
                  <a:spcPct val="35000"/>
                </a:spcAft>
                <a:defRPr/>
              </a:pPr>
              <a:r>
                <a:rPr lang="es-ES" sz="2700" b="1" dirty="0"/>
                <a:t>Segunda Guerra Mundial</a:t>
              </a: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p:cNvSpPr/>
          <p:nvPr/>
        </p:nvSpPr>
        <p:spPr>
          <a:xfrm>
            <a:off x="539552" y="260648"/>
            <a:ext cx="6048672" cy="1512168"/>
          </a:xfrm>
          <a:prstGeom prst="roundRect">
            <a:avLst/>
          </a:prstGeom>
          <a:effectLst>
            <a:glow rad="228600">
              <a:schemeClr val="accent5">
                <a:satMod val="175000"/>
                <a:alpha val="40000"/>
              </a:schemeClr>
            </a:glow>
            <a:outerShdw blurRad="40000" dist="200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r>
              <a:rPr lang="es-ES" sz="2400" b="1" dirty="0"/>
              <a:t>TALLER DE INVESTIGACIÓN</a:t>
            </a:r>
          </a:p>
          <a:p>
            <a:pPr algn="ctr">
              <a:defRPr/>
            </a:pPr>
            <a:r>
              <a:rPr lang="es-ES" sz="2400" b="1" dirty="0"/>
              <a:t>PROCESOS CONSTITUTIVOS DEL SIGLO XX</a:t>
            </a:r>
          </a:p>
          <a:p>
            <a:pPr algn="ctr">
              <a:defRPr/>
            </a:pPr>
            <a:r>
              <a:rPr lang="es-ES" sz="2400" b="1" dirty="0"/>
              <a:t>POS PRIMERA GUERRA MUNDIAL</a:t>
            </a:r>
          </a:p>
        </p:txBody>
      </p:sp>
      <p:sp>
        <p:nvSpPr>
          <p:cNvPr id="3" name="2 Rectángulo redondeado"/>
          <p:cNvSpPr/>
          <p:nvPr/>
        </p:nvSpPr>
        <p:spPr>
          <a:xfrm>
            <a:off x="467544" y="1916832"/>
            <a:ext cx="8208912" cy="4320480"/>
          </a:xfrm>
          <a:prstGeom prst="roundRect">
            <a:avLst/>
          </a:prstGeom>
          <a:solidFill>
            <a:schemeClr val="accent2">
              <a:lumMod val="75000"/>
            </a:schemeClr>
          </a:solidFill>
          <a:effectLst>
            <a:glow rad="228600">
              <a:schemeClr val="accent4">
                <a:satMod val="175000"/>
                <a:alpha val="40000"/>
              </a:schemeClr>
            </a:glow>
            <a:outerShdw blurRad="40000" dist="200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r>
              <a:rPr lang="es-ES" b="1" dirty="0"/>
              <a:t>TALLER: </a:t>
            </a:r>
          </a:p>
          <a:p>
            <a:pPr algn="ctr">
              <a:defRPr/>
            </a:pPr>
            <a:r>
              <a:rPr lang="es-ES" sz="1600" b="1" dirty="0"/>
              <a:t>“LAS FUENTES ICONOGRÁFICAS EN EL Siglo XX”</a:t>
            </a:r>
          </a:p>
          <a:p>
            <a:pPr>
              <a:defRPr/>
            </a:pPr>
            <a:endParaRPr lang="es-ES" sz="1600" b="1" dirty="0"/>
          </a:p>
          <a:p>
            <a:pPr>
              <a:defRPr/>
            </a:pPr>
            <a:r>
              <a:rPr lang="es-ES" sz="1600" b="1" dirty="0"/>
              <a:t>INDICACIONES:</a:t>
            </a:r>
          </a:p>
          <a:p>
            <a:pPr marL="342900" indent="-342900" algn="just">
              <a:buFontTx/>
              <a:buAutoNum type="arabicPeriod"/>
              <a:defRPr/>
            </a:pPr>
            <a:r>
              <a:rPr lang="es-ES" dirty="0"/>
              <a:t>Seleccionar uno de los siguientes procesos históricos: </a:t>
            </a:r>
            <a:r>
              <a:rPr lang="es-ES" i="1" dirty="0"/>
              <a:t>Revolución Rusa, Gran Depresión, Fascismos, Totalitarismos, Segunda Guerra Mundial.</a:t>
            </a:r>
          </a:p>
          <a:p>
            <a:pPr marL="342900" indent="-342900" algn="just">
              <a:buFontTx/>
              <a:buAutoNum type="arabicPeriod"/>
              <a:defRPr/>
            </a:pPr>
            <a:r>
              <a:rPr lang="es-ES" dirty="0"/>
              <a:t>De las imágenes que se presentan a continuación, elegir 2 o más relacionadas con el proceso seleccionado.</a:t>
            </a:r>
          </a:p>
          <a:p>
            <a:pPr marL="342900" indent="-342900" algn="just">
              <a:buFontTx/>
              <a:buAutoNum type="arabicPeriod"/>
              <a:defRPr/>
            </a:pPr>
            <a:r>
              <a:rPr lang="es-ES" dirty="0"/>
              <a:t>Aplicar procedimiento de análisis indicado para análisis de imagen histórica.</a:t>
            </a:r>
          </a:p>
          <a:p>
            <a:pPr marL="342900" indent="-342900" algn="just">
              <a:buFontTx/>
              <a:buAutoNum type="arabicPeriod"/>
              <a:defRPr/>
            </a:pPr>
            <a:r>
              <a:rPr lang="es-ES" dirty="0"/>
              <a:t>Puedes buscar otras imágenes en </a:t>
            </a:r>
            <a:r>
              <a:rPr lang="es-ES" dirty="0" smtClean="0"/>
              <a:t>Internet</a:t>
            </a:r>
          </a:p>
          <a:p>
            <a:pPr marL="342900" indent="-342900" algn="just">
              <a:buFontTx/>
              <a:buAutoNum type="arabicPeriod"/>
              <a:defRPr/>
            </a:pPr>
            <a:r>
              <a:rPr lang="es-ES" dirty="0" smtClean="0"/>
              <a:t>Entregar informe escrito sobre análisis de Imágenes del siglo XX.</a:t>
            </a:r>
          </a:p>
          <a:p>
            <a:pPr marL="342900" indent="-342900" algn="just">
              <a:buFontTx/>
              <a:buAutoNum type="arabicPeriod"/>
              <a:defRPr/>
            </a:pPr>
            <a:r>
              <a:rPr lang="es-ES" dirty="0" smtClean="0"/>
              <a:t>El informe de análisis de imágenes del siglo XX  corresponde a la evaluación del Taller n°2.</a:t>
            </a:r>
          </a:p>
          <a:p>
            <a:pPr algn="just">
              <a:defRPr/>
            </a:pPr>
            <a:endParaRPr lang="es-ES" dirty="0" smtClean="0"/>
          </a:p>
          <a:p>
            <a:pPr marL="342900" indent="-342900" algn="just">
              <a:buFontTx/>
              <a:buAutoNum type="arabicPeriod"/>
              <a:defRPr/>
            </a:pPr>
            <a:endParaRPr lang="es-ES" sz="1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468313" y="1628775"/>
            <a:ext cx="8135937" cy="42465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algn="ctr">
              <a:spcBef>
                <a:spcPct val="50000"/>
              </a:spcBef>
              <a:defRPr/>
            </a:pPr>
            <a:r>
              <a:rPr lang="es-ES" sz="4000" b="1" dirty="0">
                <a:latin typeface="Arial" charset="0"/>
                <a:cs typeface="Times New Roman" pitchFamily="18" charset="0"/>
              </a:rPr>
              <a:t>“Las imágenes nos dicen algo, las imágenes tienen por objeto comunicar.  Pero si no sabemos leerlas no nos dicen nada. Son irremediablemente mudas</a:t>
            </a:r>
            <a:r>
              <a:rPr lang="es-ES" sz="4000" b="1" dirty="0">
                <a:latin typeface="Times New Roman" pitchFamily="18" charset="0"/>
              </a:rPr>
              <a:t>”.</a:t>
            </a:r>
          </a:p>
          <a:p>
            <a:pPr algn="ctr">
              <a:spcBef>
                <a:spcPct val="50000"/>
              </a:spcBef>
              <a:defRPr/>
            </a:pPr>
            <a:r>
              <a:rPr lang="es-ES" sz="2000" dirty="0">
                <a:latin typeface="Times New Roman" pitchFamily="18" charset="0"/>
              </a:rPr>
              <a:t> </a:t>
            </a:r>
            <a:r>
              <a:rPr lang="es-ES" sz="2000" i="1" dirty="0">
                <a:latin typeface="Times New Roman" pitchFamily="18" charset="0"/>
              </a:rPr>
              <a:t>(</a:t>
            </a:r>
            <a:r>
              <a:rPr lang="es-ES" sz="2000" i="1" dirty="0" err="1">
                <a:latin typeface="Arial" charset="0"/>
                <a:cs typeface="Arial" charset="0"/>
              </a:rPr>
              <a:t>Burke</a:t>
            </a:r>
            <a:r>
              <a:rPr lang="es-ES" sz="2000" i="1" dirty="0">
                <a:latin typeface="Arial" charset="0"/>
                <a:cs typeface="Arial" charset="0"/>
              </a:rPr>
              <a:t>, Peter, </a:t>
            </a:r>
            <a:r>
              <a:rPr lang="es-ES" sz="2000" i="1" u="sng" dirty="0">
                <a:latin typeface="Arial" charset="0"/>
                <a:cs typeface="Arial" charset="0"/>
              </a:rPr>
              <a:t>Lo Visto y  No Visto. El Uso de la Imagen Como Documento Histórico</a:t>
            </a:r>
            <a:r>
              <a:rPr lang="es-ES" sz="2000" i="1" dirty="0">
                <a:latin typeface="Arial" charset="0"/>
                <a:cs typeface="Arial" charset="0"/>
              </a:rPr>
              <a:t>, Editorial Crítica, Barcelona – España.  Página 43</a:t>
            </a:r>
            <a:r>
              <a:rPr lang="es-ES" sz="2000" i="1" dirty="0">
                <a:latin typeface="Times New Roman" pitchFamily="18" charset="0"/>
              </a:rPr>
              <a:t>)</a:t>
            </a:r>
          </a:p>
        </p:txBody>
      </p:sp>
      <p:sp>
        <p:nvSpPr>
          <p:cNvPr id="7" name="6 CuadroTexto"/>
          <p:cNvSpPr txBox="1"/>
          <p:nvPr/>
        </p:nvSpPr>
        <p:spPr>
          <a:xfrm>
            <a:off x="395288" y="476250"/>
            <a:ext cx="6624637" cy="646113"/>
          </a:xfrm>
          <a:prstGeom prst="rect">
            <a:avLst/>
          </a:prstGeom>
          <a:noFill/>
        </p:spPr>
        <p:txBody>
          <a:bodyPr>
            <a:spAutoFit/>
          </a:bodyPr>
          <a:lstStyle/>
          <a:p>
            <a:pPr>
              <a:defRPr/>
            </a:pPr>
            <a:r>
              <a:rPr lang="es-ES" sz="3600" b="1" dirty="0">
                <a:latin typeface="+mj-lt"/>
              </a:rPr>
              <a:t>TENER PRESENTE: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strips(downLeft)">
                                      <p:cBhvr>
                                        <p:cTn id="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395288" y="333375"/>
            <a:ext cx="6858000" cy="460375"/>
          </a:xfrm>
          <a:prstGeom prst="rect">
            <a:avLst/>
          </a:prstGeom>
          <a:solidFill>
            <a:schemeClr val="tx2">
              <a:lumMod val="60000"/>
              <a:lumOff val="40000"/>
            </a:schemeClr>
          </a:solidFill>
          <a:ln w="9525">
            <a:solidFill>
              <a:srgbClr val="9966FF"/>
            </a:solidFill>
            <a:miter lim="800000"/>
            <a:headEnd/>
            <a:tailEnd/>
          </a:ln>
        </p:spPr>
        <p:txBody>
          <a:bodyPr>
            <a:spAutoFit/>
          </a:bodyPr>
          <a:lstStyle/>
          <a:p>
            <a:pPr>
              <a:spcBef>
                <a:spcPct val="50000"/>
              </a:spcBef>
              <a:defRPr/>
            </a:pPr>
            <a:r>
              <a:rPr lang="es-ES" sz="2400" b="1" dirty="0">
                <a:solidFill>
                  <a:schemeClr val="bg1"/>
                </a:solidFill>
                <a:latin typeface="+mn-lt"/>
              </a:rPr>
              <a:t>Aprender a analizar una imagen….</a:t>
            </a:r>
          </a:p>
        </p:txBody>
      </p:sp>
      <p:sp>
        <p:nvSpPr>
          <p:cNvPr id="24579" name="Text Box 3"/>
          <p:cNvSpPr txBox="1">
            <a:spLocks noChangeArrowheads="1"/>
          </p:cNvSpPr>
          <p:nvPr/>
        </p:nvSpPr>
        <p:spPr bwMode="auto">
          <a:xfrm>
            <a:off x="611188" y="1268413"/>
            <a:ext cx="7924800" cy="4511675"/>
          </a:xfrm>
          <a:prstGeom prst="rect">
            <a:avLst/>
          </a:prstGeom>
          <a:solidFill>
            <a:schemeClr val="bg1"/>
          </a:solidFill>
          <a:ln w="38100">
            <a:solidFill>
              <a:srgbClr val="9966FF"/>
            </a:solidFill>
            <a:prstDash val="dash"/>
            <a:miter lim="800000"/>
            <a:headEnd/>
            <a:tailEnd/>
          </a:ln>
        </p:spPr>
        <p:txBody>
          <a:bodyPr>
            <a:spAutoFit/>
          </a:bodyPr>
          <a:lstStyle/>
          <a:p>
            <a:pPr marL="855663" indent="-466725" algn="just">
              <a:spcBef>
                <a:spcPct val="50000"/>
              </a:spcBef>
              <a:buFont typeface="Wingdings" pitchFamily="2" charset="2"/>
              <a:buChar char="ü"/>
            </a:pPr>
            <a:r>
              <a:rPr lang="es-MX" sz="2000" b="1">
                <a:latin typeface="Garamond" pitchFamily="18" charset="0"/>
                <a:cs typeface="Times New Roman" pitchFamily="18" charset="0"/>
              </a:rPr>
              <a:t>El testimonio de las imágenes debe ser situado en un contexto o serie de contextos</a:t>
            </a:r>
            <a:r>
              <a:rPr lang="es-MX" sz="2000">
                <a:latin typeface="Garamond" pitchFamily="18" charset="0"/>
                <a:cs typeface="Times New Roman" pitchFamily="18" charset="0"/>
              </a:rPr>
              <a:t> (cultural, político, material, etc.), tales como las convenciones artísticas, intereses del autor, de su destinatario y de la función esperada de la imagen.</a:t>
            </a:r>
            <a:endParaRPr lang="es-ES" sz="2000">
              <a:cs typeface="Times New Roman" pitchFamily="18" charset="0"/>
            </a:endParaRPr>
          </a:p>
          <a:p>
            <a:pPr marL="855663" indent="-466725" algn="just">
              <a:spcBef>
                <a:spcPct val="50000"/>
              </a:spcBef>
              <a:buFont typeface="Wingdings" pitchFamily="2" charset="2"/>
              <a:buChar char="ü"/>
            </a:pPr>
            <a:r>
              <a:rPr lang="es-MX" sz="2000">
                <a:latin typeface="Garamond" pitchFamily="18" charset="0"/>
                <a:cs typeface="Times New Roman" pitchFamily="18" charset="0"/>
              </a:rPr>
              <a:t>Las imágenes dan acceso no directamente al mundo social, sino a las </a:t>
            </a:r>
            <a:r>
              <a:rPr lang="es-MX" sz="2000" b="1">
                <a:latin typeface="Garamond" pitchFamily="18" charset="0"/>
                <a:cs typeface="Times New Roman" pitchFamily="18" charset="0"/>
              </a:rPr>
              <a:t>visiones de ese mundo</a:t>
            </a:r>
            <a:r>
              <a:rPr lang="es-MX" sz="2000">
                <a:latin typeface="Garamond" pitchFamily="18" charset="0"/>
                <a:cs typeface="Times New Roman" pitchFamily="18" charset="0"/>
              </a:rPr>
              <a:t>, propias de la época en que fueron producidas. (especialmente pinturas, caricaturas, dibujos)</a:t>
            </a:r>
            <a:endParaRPr lang="es-ES" sz="2000">
              <a:cs typeface="Times New Roman" pitchFamily="18" charset="0"/>
            </a:endParaRPr>
          </a:p>
          <a:p>
            <a:pPr marL="855663" indent="-466725" algn="just">
              <a:spcBef>
                <a:spcPct val="50000"/>
              </a:spcBef>
              <a:buFont typeface="Wingdings" pitchFamily="2" charset="2"/>
              <a:buChar char="ü"/>
            </a:pPr>
            <a:r>
              <a:rPr lang="es-MX" sz="2000" b="1">
                <a:latin typeface="Garamond" pitchFamily="18" charset="0"/>
                <a:cs typeface="Times New Roman" pitchFamily="18" charset="0"/>
              </a:rPr>
              <a:t>El testimonio de una serie de imágenes es más fiable</a:t>
            </a:r>
            <a:r>
              <a:rPr lang="es-MX" sz="2000">
                <a:latin typeface="Garamond" pitchFamily="18" charset="0"/>
                <a:cs typeface="Times New Roman" pitchFamily="18" charset="0"/>
              </a:rPr>
              <a:t> que el de una imagen individual.</a:t>
            </a:r>
            <a:endParaRPr lang="es-ES" sz="2000">
              <a:cs typeface="Times New Roman" pitchFamily="18" charset="0"/>
            </a:endParaRPr>
          </a:p>
          <a:p>
            <a:pPr marL="855663" indent="-466725" algn="just">
              <a:spcBef>
                <a:spcPct val="50000"/>
              </a:spcBef>
              <a:buFont typeface="Wingdings" pitchFamily="2" charset="2"/>
              <a:buChar char="ü"/>
            </a:pPr>
            <a:r>
              <a:rPr lang="es-MX" sz="2000">
                <a:latin typeface="Garamond" pitchFamily="18" charset="0"/>
                <a:cs typeface="Times New Roman" pitchFamily="18" charset="0"/>
              </a:rPr>
              <a:t> </a:t>
            </a:r>
            <a:r>
              <a:rPr lang="es-MX" sz="2000" b="1">
                <a:latin typeface="Garamond" pitchFamily="18" charset="0"/>
                <a:cs typeface="Times New Roman" pitchFamily="18" charset="0"/>
              </a:rPr>
              <a:t>La imagen debe “leerse entre líneas” para percatarse de detalles significativos</a:t>
            </a:r>
            <a:r>
              <a:rPr lang="es-MX" sz="2000">
                <a:latin typeface="Garamond" pitchFamily="18" charset="0"/>
                <a:cs typeface="Times New Roman" pitchFamily="18" charset="0"/>
              </a:rPr>
              <a:t> (incluidas las ausencias), utilizándolos como pistas para obtener la información que los creadores no sabían que sabían, o de los prejuicios que no eran conscientes de tener.</a:t>
            </a:r>
            <a:r>
              <a:rPr lang="es-ES" sz="2000">
                <a:latin typeface="Times New Roman"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dissolve">
                                      <p:cBhvr>
                                        <p:cTn id="7" dur="500"/>
                                        <p:tgtEl>
                                          <p:spTgt spid="74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Diagrama"/>
          <p:cNvGraphicFramePr/>
          <p:nvPr>
            <p:extLst>
              <p:ext uri="{D42A27DB-BD31-4B8C-83A1-F6EECF244321}">
                <p14:modId xmlns:p14="http://schemas.microsoft.com/office/powerpoint/2010/main" val="909848307"/>
              </p:ext>
            </p:extLst>
          </p:nvPr>
        </p:nvGraphicFramePr>
        <p:xfrm>
          <a:off x="323528" y="692696"/>
          <a:ext cx="8064896" cy="5904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Box 2"/>
          <p:cNvSpPr txBox="1">
            <a:spLocks noChangeArrowheads="1"/>
          </p:cNvSpPr>
          <p:nvPr/>
        </p:nvSpPr>
        <p:spPr bwMode="auto">
          <a:xfrm>
            <a:off x="395288" y="333375"/>
            <a:ext cx="6480968" cy="460375"/>
          </a:xfrm>
          <a:prstGeom prst="rect">
            <a:avLst/>
          </a:prstGeom>
          <a:ln>
            <a:headEnd/>
            <a:tailEnd/>
          </a:ln>
          <a:scene3d>
            <a:camera prst="orthographicFront"/>
            <a:lightRig rig="threePt" dir="t"/>
          </a:scene3d>
          <a:sp3d>
            <a:bevelT w="114300" prst="artDeco"/>
          </a:sp3d>
        </p:spPr>
        <p:style>
          <a:lnRef idx="3">
            <a:schemeClr val="lt1"/>
          </a:lnRef>
          <a:fillRef idx="1">
            <a:schemeClr val="accent1"/>
          </a:fillRef>
          <a:effectRef idx="1">
            <a:schemeClr val="accent1"/>
          </a:effectRef>
          <a:fontRef idx="minor">
            <a:schemeClr val="lt1"/>
          </a:fontRef>
        </p:style>
        <p:txBody>
          <a:bodyPr wrap="square">
            <a:spAutoFit/>
          </a:bodyPr>
          <a:lstStyle/>
          <a:p>
            <a:pPr>
              <a:spcBef>
                <a:spcPct val="50000"/>
              </a:spcBef>
              <a:defRPr/>
            </a:pPr>
            <a:r>
              <a:rPr lang="es-ES" sz="2400" b="1" dirty="0">
                <a:solidFill>
                  <a:schemeClr val="bg1"/>
                </a:solidFill>
                <a:latin typeface="+mn-lt"/>
              </a:rPr>
              <a:t>Aprender a analizar una imagen….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3 Grupo"/>
          <p:cNvGrpSpPr/>
          <p:nvPr/>
        </p:nvGrpSpPr>
        <p:grpSpPr>
          <a:xfrm>
            <a:off x="683568" y="908720"/>
            <a:ext cx="4680520" cy="5544616"/>
            <a:chOff x="363217" y="967226"/>
            <a:chExt cx="1606366" cy="5349240"/>
          </a:xfrm>
          <a:scene3d>
            <a:camera prst="orthographicFront"/>
            <a:lightRig rig="flat" dir="t"/>
          </a:scene3d>
        </p:grpSpPr>
        <p:sp>
          <p:nvSpPr>
            <p:cNvPr id="6" name="5 Rectángulo"/>
            <p:cNvSpPr/>
            <p:nvPr/>
          </p:nvSpPr>
          <p:spPr>
            <a:xfrm>
              <a:off x="363217" y="967226"/>
              <a:ext cx="1606366" cy="5349240"/>
            </a:xfrm>
            <a:prstGeom prst="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6 Rectángulo"/>
            <p:cNvSpPr/>
            <p:nvPr/>
          </p:nvSpPr>
          <p:spPr>
            <a:xfrm>
              <a:off x="363217" y="967226"/>
              <a:ext cx="1606366" cy="53492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7584" tIns="284423" rIns="227584" bIns="227584" numCol="1" spcCol="1270" anchor="t" anchorCtr="0">
              <a:noAutofit/>
            </a:bodyPr>
            <a:lstStyle/>
            <a:p>
              <a:pPr marL="228600" lvl="1" indent="-228600" algn="l" defTabSz="1111250">
                <a:lnSpc>
                  <a:spcPct val="90000"/>
                </a:lnSpc>
                <a:spcBef>
                  <a:spcPct val="0"/>
                </a:spcBef>
                <a:spcAft>
                  <a:spcPct val="15000"/>
                </a:spcAft>
                <a:buChar char="••"/>
              </a:pPr>
              <a:endParaRPr lang="es-ES" sz="2500" kern="1200"/>
            </a:p>
            <a:p>
              <a:pPr marL="228600" lvl="1" indent="-228600" algn="l" defTabSz="1111250">
                <a:lnSpc>
                  <a:spcPct val="90000"/>
                </a:lnSpc>
                <a:spcBef>
                  <a:spcPct val="0"/>
                </a:spcBef>
                <a:spcAft>
                  <a:spcPct val="15000"/>
                </a:spcAft>
                <a:buChar char="••"/>
              </a:pPr>
              <a:endParaRPr lang="es-ES" sz="2500" kern="1200"/>
            </a:p>
          </p:txBody>
        </p:sp>
      </p:grpSp>
      <p:sp>
        <p:nvSpPr>
          <p:cNvPr id="5" name="4 Rectángulo"/>
          <p:cNvSpPr/>
          <p:nvPr/>
        </p:nvSpPr>
        <p:spPr>
          <a:xfrm>
            <a:off x="323528" y="332656"/>
            <a:ext cx="644989" cy="644989"/>
          </a:xfrm>
          <a:prstGeom prst="rect">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s-ES" sz="2800" b="1" dirty="0" smtClean="0"/>
              <a:t>1º</a:t>
            </a:r>
            <a:endParaRPr lang="es-ES" sz="2800" b="1" dirty="0"/>
          </a:p>
        </p:txBody>
      </p:sp>
      <p:pic>
        <p:nvPicPr>
          <p:cNvPr id="8" name="7 Imagen" descr="REPARTO DE LOS BALCANES.jpg"/>
          <p:cNvPicPr>
            <a:picLocks noChangeAspect="1"/>
          </p:cNvPicPr>
          <p:nvPr/>
        </p:nvPicPr>
        <p:blipFill>
          <a:blip r:embed="rId2" cstate="print"/>
          <a:stretch>
            <a:fillRect/>
          </a:stretch>
        </p:blipFill>
        <p:spPr>
          <a:xfrm>
            <a:off x="971600" y="1196752"/>
            <a:ext cx="4037501" cy="4896544"/>
          </a:xfrm>
          <a:prstGeom prst="rect">
            <a:avLst/>
          </a:prstGeom>
          <a:effectLst>
            <a:glow rad="228600">
              <a:schemeClr val="accent4">
                <a:satMod val="175000"/>
                <a:alpha val="40000"/>
              </a:schemeClr>
            </a:glow>
            <a:outerShdw blurRad="40000" dist="20000" dir="5400000" rotWithShape="0">
              <a:srgbClr val="000000">
                <a:alpha val="38000"/>
              </a:srgbClr>
            </a:outerShdw>
          </a:effectLst>
        </p:spPr>
        <p:style>
          <a:lnRef idx="3">
            <a:schemeClr val="lt1"/>
          </a:lnRef>
          <a:fillRef idx="1">
            <a:schemeClr val="accent2"/>
          </a:fillRef>
          <a:effectRef idx="1">
            <a:schemeClr val="accent2"/>
          </a:effectRef>
          <a:fontRef idx="minor">
            <a:schemeClr val="lt1"/>
          </a:fontRef>
        </p:style>
      </p:pic>
      <p:graphicFrame>
        <p:nvGraphicFramePr>
          <p:cNvPr id="9" name="8 Tabla"/>
          <p:cNvGraphicFramePr>
            <a:graphicFrameLocks noGrp="1"/>
          </p:cNvGraphicFramePr>
          <p:nvPr/>
        </p:nvGraphicFramePr>
        <p:xfrm>
          <a:off x="5508104" y="1340768"/>
          <a:ext cx="3384376" cy="148336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FICHA</a:t>
                      </a:r>
                      <a:r>
                        <a:rPr lang="es-ES" baseline="0" dirty="0" smtClean="0"/>
                        <a:t> </a:t>
                      </a:r>
                      <a:r>
                        <a:rPr lang="es-ES" dirty="0" smtClean="0"/>
                        <a:t>IMAGEN</a:t>
                      </a:r>
                      <a:r>
                        <a:rPr lang="es-ES" baseline="0" dirty="0" smtClean="0"/>
                        <a:t> Nº 1</a:t>
                      </a:r>
                      <a:endParaRPr lang="es-ES" dirty="0"/>
                    </a:p>
                  </a:txBody>
                  <a:tcPr/>
                </a:tc>
              </a:tr>
              <a:tr h="370840">
                <a:tc>
                  <a:txBody>
                    <a:bodyPr/>
                    <a:lstStyle/>
                    <a:p>
                      <a:r>
                        <a:rPr lang="es-ES" sz="1400" b="1" dirty="0" smtClean="0"/>
                        <a:t>Título: </a:t>
                      </a:r>
                      <a:r>
                        <a:rPr lang="es-ES" sz="1400" dirty="0" smtClean="0"/>
                        <a:t>Reparto de</a:t>
                      </a:r>
                      <a:r>
                        <a:rPr lang="es-ES" sz="1400" baseline="0" dirty="0" smtClean="0"/>
                        <a:t> los Balcanes, 1914.</a:t>
                      </a:r>
                      <a:endParaRPr lang="es-ES" sz="1400" dirty="0"/>
                    </a:p>
                  </a:txBody>
                  <a:tcPr/>
                </a:tc>
              </a:tr>
              <a:tr h="370840">
                <a:tc>
                  <a:txBody>
                    <a:bodyPr/>
                    <a:lstStyle/>
                    <a:p>
                      <a:r>
                        <a:rPr lang="es-ES" sz="1400" b="1" dirty="0" smtClean="0"/>
                        <a:t>Tipo de imagen: </a:t>
                      </a:r>
                      <a:endParaRPr lang="es-ES" sz="1400" b="1" dirty="0"/>
                    </a:p>
                  </a:txBody>
                  <a:tcPr/>
                </a:tc>
              </a:tr>
              <a:tr h="370840">
                <a:tc>
                  <a:txBody>
                    <a:bodyPr/>
                    <a:lstStyle/>
                    <a:p>
                      <a:r>
                        <a:rPr lang="es-ES" sz="1400" b="1" dirty="0" smtClean="0"/>
                        <a:t>Descripción:</a:t>
                      </a:r>
                      <a:r>
                        <a:rPr lang="es-ES" sz="1400" b="0" dirty="0" smtClean="0"/>
                        <a:t> </a:t>
                      </a:r>
                      <a:endParaRPr lang="es-ES" sz="1400" b="1" dirty="0"/>
                    </a:p>
                  </a:txBody>
                  <a:tcPr/>
                </a:tc>
              </a:tr>
            </a:tbl>
          </a:graphicData>
        </a:graphic>
      </p:graphicFrame>
      <p:graphicFrame>
        <p:nvGraphicFramePr>
          <p:cNvPr id="10" name="9 Tabla"/>
          <p:cNvGraphicFramePr>
            <a:graphicFrameLocks noGrp="1"/>
          </p:cNvGraphicFramePr>
          <p:nvPr/>
        </p:nvGraphicFramePr>
        <p:xfrm>
          <a:off x="5580112" y="3140968"/>
          <a:ext cx="3384376" cy="163068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BUSQUEDA DE INFORMACIÓN </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Otras fuentes</a:t>
                      </a:r>
                      <a:r>
                        <a:rPr lang="es-ES" sz="1400" baseline="0" dirty="0" smtClean="0"/>
                        <a:t> de información sobre tema y contexto:</a:t>
                      </a:r>
                      <a:endParaRPr lang="es-ES" sz="1400" dirty="0" smtClean="0"/>
                    </a:p>
                  </a:txBody>
                  <a:tcPr/>
                </a:tc>
              </a:tr>
              <a:tr h="370840">
                <a:tc>
                  <a:txBody>
                    <a:bodyPr/>
                    <a:lstStyle/>
                    <a:p>
                      <a:pPr>
                        <a:buFont typeface="Arial" pitchFamily="34" charset="0"/>
                        <a:buNone/>
                      </a:pPr>
                      <a:endParaRPr lang="es-ES" sz="1400" dirty="0"/>
                    </a:p>
                  </a:txBody>
                  <a:tcPr/>
                </a:tc>
              </a:tr>
              <a:tr h="370840">
                <a:tc>
                  <a:txBody>
                    <a:bodyPr/>
                    <a:lstStyle/>
                    <a:p>
                      <a:endParaRPr lang="es-ES" sz="1400" dirty="0"/>
                    </a:p>
                  </a:txBody>
                  <a:tcPr/>
                </a:tc>
              </a:tr>
            </a:tbl>
          </a:graphicData>
        </a:graphic>
      </p:graphicFrame>
      <p:graphicFrame>
        <p:nvGraphicFramePr>
          <p:cNvPr id="11" name="10 Tabla"/>
          <p:cNvGraphicFramePr>
            <a:graphicFrameLocks noGrp="1"/>
          </p:cNvGraphicFramePr>
          <p:nvPr/>
        </p:nvGraphicFramePr>
        <p:xfrm>
          <a:off x="5580112" y="4941168"/>
          <a:ext cx="3384376" cy="1478280"/>
        </p:xfrm>
        <a:graphic>
          <a:graphicData uri="http://schemas.openxmlformats.org/drawingml/2006/table">
            <a:tbl>
              <a:tblPr firstRow="1" bandRow="1">
                <a:tableStyleId>{5C22544A-7EE6-4342-B048-85BDC9FD1C3A}</a:tableStyleId>
              </a:tblPr>
              <a:tblGrid>
                <a:gridCol w="3384376"/>
              </a:tblGrid>
              <a:tr h="0">
                <a:tc>
                  <a:txBody>
                    <a:bodyPr/>
                    <a:lstStyle/>
                    <a:p>
                      <a:r>
                        <a:rPr lang="es-ES" dirty="0" smtClean="0"/>
                        <a:t>EXPLICACIÓN. Redactar informe.</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Objetivos del autor:</a:t>
                      </a:r>
                    </a:p>
                  </a:txBody>
                  <a:tcPr/>
                </a:tc>
              </a:tr>
              <a:tr h="370840">
                <a:tc>
                  <a:txBody>
                    <a:bodyPr/>
                    <a:lstStyle/>
                    <a:p>
                      <a:pPr>
                        <a:buFont typeface="Arial" pitchFamily="34" charset="0"/>
                        <a:buNone/>
                      </a:pPr>
                      <a:r>
                        <a:rPr lang="es-ES" sz="1400" dirty="0" smtClean="0"/>
                        <a:t>Contexto histórico:</a:t>
                      </a:r>
                      <a:endParaRPr lang="es-ES" sz="1400" dirty="0"/>
                    </a:p>
                  </a:txBody>
                  <a:tcPr/>
                </a:tc>
              </a:tr>
              <a:tr h="370840">
                <a:tc>
                  <a:txBody>
                    <a:bodyPr/>
                    <a:lstStyle/>
                    <a:p>
                      <a:r>
                        <a:rPr lang="es-ES" sz="1400" dirty="0" smtClean="0"/>
                        <a:t>Inventar</a:t>
                      </a:r>
                      <a:r>
                        <a:rPr lang="es-ES" sz="1400" baseline="0" dirty="0" smtClean="0"/>
                        <a:t> un nuevo título:</a:t>
                      </a:r>
                      <a:endParaRPr lang="es-ES" sz="1400" dirty="0"/>
                    </a:p>
                  </a:txBody>
                  <a:tcPr/>
                </a:tc>
              </a:tr>
            </a:tbl>
          </a:graphicData>
        </a:graphic>
      </p:graphicFrame>
      <p:sp>
        <p:nvSpPr>
          <p:cNvPr id="12" name="11 CuadroTexto"/>
          <p:cNvSpPr txBox="1"/>
          <p:nvPr/>
        </p:nvSpPr>
        <p:spPr>
          <a:xfrm>
            <a:off x="1331640" y="332656"/>
            <a:ext cx="3384376" cy="553998"/>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s-ES" sz="1000" b="1" dirty="0" smtClean="0">
                <a:solidFill>
                  <a:schemeClr val="tx1"/>
                </a:solidFill>
              </a:rPr>
              <a:t>Link recomendado: </a:t>
            </a:r>
            <a:r>
              <a:rPr lang="es-ES" sz="1000" dirty="0" smtClean="0">
                <a:hlinkClick r:id="rId3"/>
              </a:rPr>
              <a:t>http://historia1imagen.files.wordpress.com/2010/05/guia-primera-guerra-mundial.doc</a:t>
            </a:r>
            <a:r>
              <a:rPr lang="es-ES" sz="1000" dirty="0" smtClean="0"/>
              <a:t> </a:t>
            </a:r>
            <a:endParaRPr lang="es-ES" sz="10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 Grupo"/>
          <p:cNvGrpSpPr/>
          <p:nvPr/>
        </p:nvGrpSpPr>
        <p:grpSpPr>
          <a:xfrm>
            <a:off x="755576" y="1484784"/>
            <a:ext cx="3744416" cy="5112568"/>
            <a:chOff x="363217" y="967226"/>
            <a:chExt cx="1606366" cy="5349240"/>
          </a:xfrm>
          <a:scene3d>
            <a:camera prst="orthographicFront"/>
            <a:lightRig rig="flat" dir="t"/>
          </a:scene3d>
        </p:grpSpPr>
        <p:sp>
          <p:nvSpPr>
            <p:cNvPr id="6" name="5 Rectángulo"/>
            <p:cNvSpPr/>
            <p:nvPr/>
          </p:nvSpPr>
          <p:spPr>
            <a:xfrm>
              <a:off x="363217" y="967226"/>
              <a:ext cx="1606366" cy="5349240"/>
            </a:xfrm>
            <a:prstGeom prst="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6 Rectángulo"/>
            <p:cNvSpPr/>
            <p:nvPr/>
          </p:nvSpPr>
          <p:spPr>
            <a:xfrm>
              <a:off x="363217" y="967226"/>
              <a:ext cx="1606366" cy="53492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7584" tIns="284423" rIns="227584" bIns="227584" numCol="1" spcCol="1270" anchor="t" anchorCtr="0">
              <a:noAutofit/>
            </a:bodyPr>
            <a:lstStyle/>
            <a:p>
              <a:pPr marL="228600" lvl="1" indent="-228600" algn="l" defTabSz="1111250">
                <a:lnSpc>
                  <a:spcPct val="90000"/>
                </a:lnSpc>
                <a:spcBef>
                  <a:spcPct val="0"/>
                </a:spcBef>
                <a:spcAft>
                  <a:spcPct val="15000"/>
                </a:spcAft>
                <a:buChar char="••"/>
              </a:pPr>
              <a:endParaRPr lang="es-ES" sz="2500" kern="1200"/>
            </a:p>
            <a:p>
              <a:pPr marL="228600" lvl="1" indent="-228600" algn="l" defTabSz="1111250">
                <a:lnSpc>
                  <a:spcPct val="90000"/>
                </a:lnSpc>
                <a:spcBef>
                  <a:spcPct val="0"/>
                </a:spcBef>
                <a:spcAft>
                  <a:spcPct val="15000"/>
                </a:spcAft>
                <a:buChar char="••"/>
              </a:pPr>
              <a:endParaRPr lang="es-ES" sz="2500" kern="1200"/>
            </a:p>
          </p:txBody>
        </p:sp>
      </p:grpSp>
      <p:sp>
        <p:nvSpPr>
          <p:cNvPr id="5" name="4 Rectángulo"/>
          <p:cNvSpPr/>
          <p:nvPr/>
        </p:nvSpPr>
        <p:spPr>
          <a:xfrm>
            <a:off x="323528" y="332656"/>
            <a:ext cx="644989" cy="644989"/>
          </a:xfrm>
          <a:prstGeom prst="rect">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s-ES" sz="2800" b="1" dirty="0"/>
              <a:t>2</a:t>
            </a:r>
            <a:r>
              <a:rPr lang="es-ES" sz="2800" b="1" dirty="0" smtClean="0"/>
              <a:t>º</a:t>
            </a:r>
            <a:endParaRPr lang="es-ES" sz="2800" b="1" dirty="0"/>
          </a:p>
        </p:txBody>
      </p:sp>
      <p:graphicFrame>
        <p:nvGraphicFramePr>
          <p:cNvPr id="9" name="8 Tabla"/>
          <p:cNvGraphicFramePr>
            <a:graphicFrameLocks noGrp="1"/>
          </p:cNvGraphicFramePr>
          <p:nvPr/>
        </p:nvGraphicFramePr>
        <p:xfrm>
          <a:off x="5508104" y="1340768"/>
          <a:ext cx="3384376" cy="148336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FICHA</a:t>
                      </a:r>
                      <a:r>
                        <a:rPr lang="es-ES" baseline="0" dirty="0" smtClean="0"/>
                        <a:t> </a:t>
                      </a:r>
                      <a:r>
                        <a:rPr lang="es-ES" dirty="0" smtClean="0"/>
                        <a:t>IMAGEN</a:t>
                      </a:r>
                      <a:r>
                        <a:rPr lang="es-ES" baseline="0" dirty="0" smtClean="0"/>
                        <a:t> Nº </a:t>
                      </a:r>
                      <a:endParaRPr lang="es-ES" dirty="0"/>
                    </a:p>
                  </a:txBody>
                  <a:tcPr/>
                </a:tc>
              </a:tr>
              <a:tr h="370840">
                <a:tc>
                  <a:txBody>
                    <a:bodyPr/>
                    <a:lstStyle/>
                    <a:p>
                      <a:r>
                        <a:rPr lang="es-ES" sz="1400" b="1" dirty="0" smtClean="0"/>
                        <a:t>Título: </a:t>
                      </a:r>
                      <a:r>
                        <a:rPr lang="es-ES" sz="1400" b="0" dirty="0" smtClean="0"/>
                        <a:t>Bismarck</a:t>
                      </a:r>
                      <a:r>
                        <a:rPr lang="es-ES" sz="1400" b="1" dirty="0" smtClean="0"/>
                        <a:t>,</a:t>
                      </a:r>
                      <a:r>
                        <a:rPr lang="es-ES" sz="1400" b="1" baseline="0" dirty="0" smtClean="0"/>
                        <a:t> </a:t>
                      </a:r>
                      <a:r>
                        <a:rPr lang="es-ES" sz="1400" b="0" dirty="0" smtClean="0"/>
                        <a:t>Caída del piloto, 1890</a:t>
                      </a:r>
                      <a:endParaRPr lang="es-ES" sz="1400" b="0" dirty="0"/>
                    </a:p>
                  </a:txBody>
                  <a:tcPr/>
                </a:tc>
              </a:tr>
              <a:tr h="370840">
                <a:tc>
                  <a:txBody>
                    <a:bodyPr/>
                    <a:lstStyle/>
                    <a:p>
                      <a:r>
                        <a:rPr lang="es-ES" sz="1400" b="1" dirty="0" smtClean="0"/>
                        <a:t>Tipo de imagen: </a:t>
                      </a:r>
                      <a:endParaRPr lang="es-ES" sz="1400" b="1" dirty="0"/>
                    </a:p>
                  </a:txBody>
                  <a:tcPr/>
                </a:tc>
              </a:tr>
              <a:tr h="370840">
                <a:tc>
                  <a:txBody>
                    <a:bodyPr/>
                    <a:lstStyle/>
                    <a:p>
                      <a:r>
                        <a:rPr lang="es-ES" sz="1400" b="1" dirty="0" smtClean="0"/>
                        <a:t>Descripción:</a:t>
                      </a:r>
                      <a:r>
                        <a:rPr lang="es-ES" sz="1400" b="0" dirty="0" smtClean="0"/>
                        <a:t> </a:t>
                      </a:r>
                      <a:endParaRPr lang="es-ES" sz="1400" b="1" dirty="0"/>
                    </a:p>
                  </a:txBody>
                  <a:tcPr/>
                </a:tc>
              </a:tr>
            </a:tbl>
          </a:graphicData>
        </a:graphic>
      </p:graphicFrame>
      <p:graphicFrame>
        <p:nvGraphicFramePr>
          <p:cNvPr id="10" name="9 Tabla"/>
          <p:cNvGraphicFramePr>
            <a:graphicFrameLocks noGrp="1"/>
          </p:cNvGraphicFramePr>
          <p:nvPr/>
        </p:nvGraphicFramePr>
        <p:xfrm>
          <a:off x="5580112" y="3140968"/>
          <a:ext cx="3384376" cy="163068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BUSQUEDA DE INFORMACIÓN </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Otras fuentes</a:t>
                      </a:r>
                      <a:r>
                        <a:rPr lang="es-ES" sz="1400" baseline="0" dirty="0" smtClean="0"/>
                        <a:t> de información sobre tema y contexto: buscar </a:t>
                      </a:r>
                      <a:r>
                        <a:rPr lang="es-ES" sz="1400" baseline="0" dirty="0" err="1" smtClean="0"/>
                        <a:t>Realpolitik</a:t>
                      </a:r>
                      <a:r>
                        <a:rPr lang="es-ES" sz="1400" baseline="0" dirty="0" smtClean="0"/>
                        <a:t> - </a:t>
                      </a:r>
                      <a:r>
                        <a:rPr lang="es-ES" sz="1400" baseline="0" dirty="0" err="1" smtClean="0"/>
                        <a:t>Welpolitik</a:t>
                      </a:r>
                      <a:endParaRPr lang="es-ES" sz="1400" dirty="0" smtClean="0"/>
                    </a:p>
                  </a:txBody>
                  <a:tcPr/>
                </a:tc>
              </a:tr>
              <a:tr h="370840">
                <a:tc>
                  <a:txBody>
                    <a:bodyPr/>
                    <a:lstStyle/>
                    <a:p>
                      <a:pPr>
                        <a:buFont typeface="Arial" pitchFamily="34" charset="0"/>
                        <a:buNone/>
                      </a:pPr>
                      <a:endParaRPr lang="es-ES" sz="1400" dirty="0"/>
                    </a:p>
                  </a:txBody>
                  <a:tcPr/>
                </a:tc>
              </a:tr>
              <a:tr h="370840">
                <a:tc>
                  <a:txBody>
                    <a:bodyPr/>
                    <a:lstStyle/>
                    <a:p>
                      <a:endParaRPr lang="es-ES" sz="1400" dirty="0"/>
                    </a:p>
                  </a:txBody>
                  <a:tcPr/>
                </a:tc>
              </a:tr>
            </a:tbl>
          </a:graphicData>
        </a:graphic>
      </p:graphicFrame>
      <p:graphicFrame>
        <p:nvGraphicFramePr>
          <p:cNvPr id="11" name="10 Tabla"/>
          <p:cNvGraphicFramePr>
            <a:graphicFrameLocks noGrp="1"/>
          </p:cNvGraphicFramePr>
          <p:nvPr/>
        </p:nvGraphicFramePr>
        <p:xfrm>
          <a:off x="5580112" y="4941168"/>
          <a:ext cx="3384376" cy="1478280"/>
        </p:xfrm>
        <a:graphic>
          <a:graphicData uri="http://schemas.openxmlformats.org/drawingml/2006/table">
            <a:tbl>
              <a:tblPr firstRow="1" bandRow="1">
                <a:tableStyleId>{5C22544A-7EE6-4342-B048-85BDC9FD1C3A}</a:tableStyleId>
              </a:tblPr>
              <a:tblGrid>
                <a:gridCol w="3384376"/>
              </a:tblGrid>
              <a:tr h="0">
                <a:tc>
                  <a:txBody>
                    <a:bodyPr/>
                    <a:lstStyle/>
                    <a:p>
                      <a:r>
                        <a:rPr lang="es-ES" dirty="0" smtClean="0"/>
                        <a:t>EXPLICACIÓN. Redactar informe.</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Objetivos del autor:</a:t>
                      </a:r>
                    </a:p>
                  </a:txBody>
                  <a:tcPr/>
                </a:tc>
              </a:tr>
              <a:tr h="370840">
                <a:tc>
                  <a:txBody>
                    <a:bodyPr/>
                    <a:lstStyle/>
                    <a:p>
                      <a:pPr>
                        <a:buFont typeface="Arial" pitchFamily="34" charset="0"/>
                        <a:buNone/>
                      </a:pPr>
                      <a:r>
                        <a:rPr lang="es-ES" sz="1400" dirty="0" smtClean="0"/>
                        <a:t>Contexto histórico:</a:t>
                      </a:r>
                      <a:endParaRPr lang="es-ES" sz="1400" dirty="0"/>
                    </a:p>
                  </a:txBody>
                  <a:tcPr/>
                </a:tc>
              </a:tr>
              <a:tr h="370840">
                <a:tc>
                  <a:txBody>
                    <a:bodyPr/>
                    <a:lstStyle/>
                    <a:p>
                      <a:r>
                        <a:rPr lang="es-ES" sz="1400" dirty="0" smtClean="0"/>
                        <a:t>Inventar</a:t>
                      </a:r>
                      <a:r>
                        <a:rPr lang="es-ES" sz="1400" baseline="0" dirty="0" smtClean="0"/>
                        <a:t> un nuevo título:</a:t>
                      </a:r>
                      <a:endParaRPr lang="es-ES" sz="1400" dirty="0"/>
                    </a:p>
                  </a:txBody>
                  <a:tcPr/>
                </a:tc>
              </a:tr>
            </a:tbl>
          </a:graphicData>
        </a:graphic>
      </p:graphicFrame>
      <p:pic>
        <p:nvPicPr>
          <p:cNvPr id="12" name="Picture 4" descr="Dropping-the-Pilot-Caricature-of-Otto-Von-Bismarck-and-Kaiser-Wilhelm-II-Giclee-Print-C12062458"/>
          <p:cNvPicPr>
            <a:picLocks noChangeAspect="1" noChangeArrowheads="1"/>
          </p:cNvPicPr>
          <p:nvPr/>
        </p:nvPicPr>
        <p:blipFill>
          <a:blip r:embed="rId2" cstate="print"/>
          <a:srcRect l="9788" t="3801" r="13332" b="4851"/>
          <a:stretch>
            <a:fillRect/>
          </a:stretch>
        </p:blipFill>
        <p:spPr bwMode="auto">
          <a:xfrm>
            <a:off x="1187624" y="1916832"/>
            <a:ext cx="2776860" cy="4392488"/>
          </a:xfrm>
          <a:prstGeom prst="rect">
            <a:avLst/>
          </a:prstGeom>
          <a:noFill/>
          <a:ln w="9525">
            <a:noFill/>
            <a:miter lim="800000"/>
            <a:headEnd/>
            <a:tailEnd/>
          </a:ln>
          <a:effectLst>
            <a:glow rad="228600">
              <a:schemeClr val="accent4">
                <a:satMod val="175000"/>
                <a:alpha val="40000"/>
              </a:schemeClr>
            </a:glow>
          </a:effectLst>
        </p:spPr>
      </p:pic>
      <p:sp>
        <p:nvSpPr>
          <p:cNvPr id="13" name="12 CuadroTexto"/>
          <p:cNvSpPr txBox="1"/>
          <p:nvPr/>
        </p:nvSpPr>
        <p:spPr>
          <a:xfrm>
            <a:off x="971600" y="620688"/>
            <a:ext cx="3384376" cy="861774"/>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s-ES" sz="1000" b="1" dirty="0" smtClean="0">
                <a:solidFill>
                  <a:schemeClr val="tx1"/>
                </a:solidFill>
              </a:rPr>
              <a:t>Link recomendado:</a:t>
            </a:r>
          </a:p>
          <a:p>
            <a:pPr>
              <a:buFont typeface="Arial" pitchFamily="34" charset="0"/>
              <a:buChar char="•"/>
            </a:pPr>
            <a:r>
              <a:rPr lang="es-ES" sz="1000" dirty="0" smtClean="0">
                <a:hlinkClick r:id="rId3"/>
              </a:rPr>
              <a:t>http://www.historiasiglo20.org/BIO/bismarck.htm</a:t>
            </a:r>
            <a:r>
              <a:rPr lang="es-ES" sz="1000" dirty="0" smtClean="0"/>
              <a:t> </a:t>
            </a:r>
          </a:p>
          <a:p>
            <a:pPr>
              <a:buFont typeface="Arial" pitchFamily="34" charset="0"/>
              <a:buChar char="•"/>
            </a:pPr>
            <a:r>
              <a:rPr lang="es-ES" sz="1000" dirty="0" smtClean="0">
                <a:hlinkClick r:id="rId4"/>
              </a:rPr>
              <a:t>http://www.claseshistoria.com/1guerramundial/causasalianzas.htm</a:t>
            </a:r>
            <a:r>
              <a:rPr lang="es-ES" sz="1000" dirty="0" smtClean="0"/>
              <a:t> </a:t>
            </a:r>
          </a:p>
          <a:p>
            <a:pPr>
              <a:buFont typeface="Arial" pitchFamily="34" charset="0"/>
              <a:buChar char="•"/>
            </a:pPr>
            <a:r>
              <a:rPr lang="es-ES" sz="1000" dirty="0" smtClean="0">
                <a:hlinkClick r:id="rId5"/>
              </a:rPr>
              <a:t>http://www.historiasiglo20.org/GLOS/weltpolitik.htm</a:t>
            </a:r>
            <a:r>
              <a:rPr lang="es-ES" sz="1000" dirty="0" smtClean="0"/>
              <a:t> </a:t>
            </a:r>
            <a:endParaRPr lang="es-ES" sz="10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 Grupo"/>
          <p:cNvGrpSpPr/>
          <p:nvPr/>
        </p:nvGrpSpPr>
        <p:grpSpPr>
          <a:xfrm>
            <a:off x="683568" y="1124744"/>
            <a:ext cx="4392488" cy="5544616"/>
            <a:chOff x="363217" y="967226"/>
            <a:chExt cx="1606366" cy="5349240"/>
          </a:xfrm>
          <a:scene3d>
            <a:camera prst="orthographicFront"/>
            <a:lightRig rig="flat" dir="t"/>
          </a:scene3d>
        </p:grpSpPr>
        <p:sp>
          <p:nvSpPr>
            <p:cNvPr id="6" name="5 Rectángulo"/>
            <p:cNvSpPr/>
            <p:nvPr/>
          </p:nvSpPr>
          <p:spPr>
            <a:xfrm>
              <a:off x="363217" y="967226"/>
              <a:ext cx="1606366" cy="5349240"/>
            </a:xfrm>
            <a:prstGeom prst="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6 Rectángulo"/>
            <p:cNvSpPr/>
            <p:nvPr/>
          </p:nvSpPr>
          <p:spPr>
            <a:xfrm>
              <a:off x="363217" y="967226"/>
              <a:ext cx="1606366" cy="53492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7584" tIns="284423" rIns="227584" bIns="227584" numCol="1" spcCol="1270" anchor="t" anchorCtr="0">
              <a:noAutofit/>
            </a:bodyPr>
            <a:lstStyle/>
            <a:p>
              <a:pPr marL="228600" lvl="1" indent="-228600" algn="l" defTabSz="1111250">
                <a:lnSpc>
                  <a:spcPct val="90000"/>
                </a:lnSpc>
                <a:spcBef>
                  <a:spcPct val="0"/>
                </a:spcBef>
                <a:spcAft>
                  <a:spcPct val="15000"/>
                </a:spcAft>
                <a:buChar char="••"/>
              </a:pPr>
              <a:endParaRPr lang="es-ES" sz="2500" kern="1200"/>
            </a:p>
            <a:p>
              <a:pPr marL="228600" lvl="1" indent="-228600" algn="l" defTabSz="1111250">
                <a:lnSpc>
                  <a:spcPct val="90000"/>
                </a:lnSpc>
                <a:spcBef>
                  <a:spcPct val="0"/>
                </a:spcBef>
                <a:spcAft>
                  <a:spcPct val="15000"/>
                </a:spcAft>
                <a:buChar char="••"/>
              </a:pPr>
              <a:endParaRPr lang="es-ES" sz="2500" kern="1200"/>
            </a:p>
          </p:txBody>
        </p:sp>
      </p:grpSp>
      <p:sp>
        <p:nvSpPr>
          <p:cNvPr id="5" name="4 Rectángulo"/>
          <p:cNvSpPr/>
          <p:nvPr/>
        </p:nvSpPr>
        <p:spPr>
          <a:xfrm>
            <a:off x="323528" y="332656"/>
            <a:ext cx="644989" cy="644989"/>
          </a:xfrm>
          <a:prstGeom prst="rect">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s-ES" sz="2800" b="1" dirty="0"/>
              <a:t>3</a:t>
            </a:r>
            <a:r>
              <a:rPr lang="es-ES" sz="2800" b="1" dirty="0" smtClean="0"/>
              <a:t>º</a:t>
            </a:r>
            <a:endParaRPr lang="es-ES" sz="2800" b="1" dirty="0"/>
          </a:p>
        </p:txBody>
      </p:sp>
      <p:graphicFrame>
        <p:nvGraphicFramePr>
          <p:cNvPr id="9" name="8 Tabla"/>
          <p:cNvGraphicFramePr>
            <a:graphicFrameLocks noGrp="1"/>
          </p:cNvGraphicFramePr>
          <p:nvPr/>
        </p:nvGraphicFramePr>
        <p:xfrm>
          <a:off x="5508104" y="1340768"/>
          <a:ext cx="3384376" cy="148336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FICHA</a:t>
                      </a:r>
                      <a:r>
                        <a:rPr lang="es-ES" baseline="0" dirty="0" smtClean="0"/>
                        <a:t> </a:t>
                      </a:r>
                      <a:r>
                        <a:rPr lang="es-ES" dirty="0" smtClean="0"/>
                        <a:t>IMAGEN</a:t>
                      </a:r>
                      <a:r>
                        <a:rPr lang="es-ES" baseline="0" dirty="0" smtClean="0"/>
                        <a:t> Nº </a:t>
                      </a:r>
                      <a:endParaRPr lang="es-ES" dirty="0"/>
                    </a:p>
                  </a:txBody>
                  <a:tcPr/>
                </a:tc>
              </a:tr>
              <a:tr h="370840">
                <a:tc>
                  <a:txBody>
                    <a:bodyPr/>
                    <a:lstStyle/>
                    <a:p>
                      <a:r>
                        <a:rPr lang="es-ES" sz="1400" b="1" dirty="0" smtClean="0"/>
                        <a:t>Título:</a:t>
                      </a:r>
                      <a:endParaRPr lang="es-ES" sz="1400" dirty="0"/>
                    </a:p>
                  </a:txBody>
                  <a:tcPr/>
                </a:tc>
              </a:tr>
              <a:tr h="370840">
                <a:tc>
                  <a:txBody>
                    <a:bodyPr/>
                    <a:lstStyle/>
                    <a:p>
                      <a:r>
                        <a:rPr lang="es-ES" sz="1400" b="1" dirty="0" smtClean="0"/>
                        <a:t>Tipo de imagen: </a:t>
                      </a:r>
                      <a:endParaRPr lang="es-ES" sz="1400" b="1" dirty="0"/>
                    </a:p>
                  </a:txBody>
                  <a:tcPr/>
                </a:tc>
              </a:tr>
              <a:tr h="370840">
                <a:tc>
                  <a:txBody>
                    <a:bodyPr/>
                    <a:lstStyle/>
                    <a:p>
                      <a:r>
                        <a:rPr lang="es-ES" sz="1400" b="1" dirty="0" smtClean="0"/>
                        <a:t>Descripción:</a:t>
                      </a:r>
                      <a:r>
                        <a:rPr lang="es-ES" sz="1400" b="0" dirty="0" smtClean="0"/>
                        <a:t> </a:t>
                      </a:r>
                      <a:endParaRPr lang="es-ES" sz="1400" b="1" dirty="0"/>
                    </a:p>
                  </a:txBody>
                  <a:tcPr/>
                </a:tc>
              </a:tr>
            </a:tbl>
          </a:graphicData>
        </a:graphic>
      </p:graphicFrame>
      <p:graphicFrame>
        <p:nvGraphicFramePr>
          <p:cNvPr id="10" name="9 Tabla"/>
          <p:cNvGraphicFramePr>
            <a:graphicFrameLocks noGrp="1"/>
          </p:cNvGraphicFramePr>
          <p:nvPr/>
        </p:nvGraphicFramePr>
        <p:xfrm>
          <a:off x="5580112" y="3140968"/>
          <a:ext cx="3384376" cy="163068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BUSQUEDA DE INFORMACIÓN </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Otras fuentes</a:t>
                      </a:r>
                      <a:r>
                        <a:rPr lang="es-ES" sz="1400" baseline="0" dirty="0" smtClean="0"/>
                        <a:t> de información sobre tema y contexto:</a:t>
                      </a:r>
                      <a:endParaRPr lang="es-ES" sz="1400" dirty="0" smtClean="0"/>
                    </a:p>
                  </a:txBody>
                  <a:tcPr/>
                </a:tc>
              </a:tr>
              <a:tr h="370840">
                <a:tc>
                  <a:txBody>
                    <a:bodyPr/>
                    <a:lstStyle/>
                    <a:p>
                      <a:pPr>
                        <a:buFont typeface="Arial" pitchFamily="34" charset="0"/>
                        <a:buNone/>
                      </a:pPr>
                      <a:endParaRPr lang="es-ES" sz="1400" dirty="0"/>
                    </a:p>
                  </a:txBody>
                  <a:tcPr/>
                </a:tc>
              </a:tr>
              <a:tr h="370840">
                <a:tc>
                  <a:txBody>
                    <a:bodyPr/>
                    <a:lstStyle/>
                    <a:p>
                      <a:endParaRPr lang="es-ES" sz="1400" dirty="0"/>
                    </a:p>
                  </a:txBody>
                  <a:tcPr/>
                </a:tc>
              </a:tr>
            </a:tbl>
          </a:graphicData>
        </a:graphic>
      </p:graphicFrame>
      <p:graphicFrame>
        <p:nvGraphicFramePr>
          <p:cNvPr id="11" name="10 Tabla"/>
          <p:cNvGraphicFramePr>
            <a:graphicFrameLocks noGrp="1"/>
          </p:cNvGraphicFramePr>
          <p:nvPr/>
        </p:nvGraphicFramePr>
        <p:xfrm>
          <a:off x="5580112" y="4941168"/>
          <a:ext cx="3384376" cy="1478280"/>
        </p:xfrm>
        <a:graphic>
          <a:graphicData uri="http://schemas.openxmlformats.org/drawingml/2006/table">
            <a:tbl>
              <a:tblPr firstRow="1" bandRow="1">
                <a:tableStyleId>{5C22544A-7EE6-4342-B048-85BDC9FD1C3A}</a:tableStyleId>
              </a:tblPr>
              <a:tblGrid>
                <a:gridCol w="3384376"/>
              </a:tblGrid>
              <a:tr h="0">
                <a:tc>
                  <a:txBody>
                    <a:bodyPr/>
                    <a:lstStyle/>
                    <a:p>
                      <a:r>
                        <a:rPr lang="es-ES" dirty="0" smtClean="0"/>
                        <a:t>EXPLICACIÓN. Redactar informe.</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Objetivos del autor:</a:t>
                      </a:r>
                    </a:p>
                  </a:txBody>
                  <a:tcPr/>
                </a:tc>
              </a:tr>
              <a:tr h="370840">
                <a:tc>
                  <a:txBody>
                    <a:bodyPr/>
                    <a:lstStyle/>
                    <a:p>
                      <a:pPr>
                        <a:buFont typeface="Arial" pitchFamily="34" charset="0"/>
                        <a:buNone/>
                      </a:pPr>
                      <a:r>
                        <a:rPr lang="es-ES" sz="1400" dirty="0" smtClean="0"/>
                        <a:t>Contexto histórico:</a:t>
                      </a:r>
                      <a:endParaRPr lang="es-ES" sz="1400" dirty="0"/>
                    </a:p>
                  </a:txBody>
                  <a:tcPr/>
                </a:tc>
              </a:tr>
              <a:tr h="370840">
                <a:tc>
                  <a:txBody>
                    <a:bodyPr/>
                    <a:lstStyle/>
                    <a:p>
                      <a:r>
                        <a:rPr lang="es-ES" sz="1400" dirty="0" smtClean="0"/>
                        <a:t>Inventar</a:t>
                      </a:r>
                      <a:r>
                        <a:rPr lang="es-ES" sz="1400" baseline="0" dirty="0" smtClean="0"/>
                        <a:t> un nuevo título:</a:t>
                      </a:r>
                      <a:endParaRPr lang="es-ES" sz="1400" dirty="0"/>
                    </a:p>
                  </a:txBody>
                  <a:tcPr/>
                </a:tc>
              </a:tr>
            </a:tbl>
          </a:graphicData>
        </a:graphic>
      </p:graphicFrame>
      <p:pic>
        <p:nvPicPr>
          <p:cNvPr id="13" name="12 Imagen" descr="Children_in_the_Holocaust_concentration_camp_liberated_by_Red_Army GENOCIDIO.jpg"/>
          <p:cNvPicPr>
            <a:picLocks noChangeAspect="1"/>
          </p:cNvPicPr>
          <p:nvPr/>
        </p:nvPicPr>
        <p:blipFill>
          <a:blip r:embed="rId2" cstate="print"/>
          <a:stretch>
            <a:fillRect/>
          </a:stretch>
        </p:blipFill>
        <p:spPr>
          <a:xfrm>
            <a:off x="1043608" y="1484784"/>
            <a:ext cx="3600400" cy="4771509"/>
          </a:xfrm>
          <a:prstGeom prst="rect">
            <a:avLst/>
          </a:prstGeom>
          <a:effectLst>
            <a:glow rad="228600">
              <a:schemeClr val="accent4">
                <a:satMod val="175000"/>
                <a:alpha val="40000"/>
              </a:schemeClr>
            </a:glow>
          </a:effectLst>
        </p:spPr>
      </p:pic>
      <p:sp>
        <p:nvSpPr>
          <p:cNvPr id="12" name="11 CuadroTexto"/>
          <p:cNvSpPr txBox="1"/>
          <p:nvPr/>
        </p:nvSpPr>
        <p:spPr>
          <a:xfrm>
            <a:off x="1115616" y="188640"/>
            <a:ext cx="3384376" cy="707886"/>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s-ES" sz="1000" b="1" dirty="0" smtClean="0">
                <a:solidFill>
                  <a:schemeClr val="tx1"/>
                </a:solidFill>
              </a:rPr>
              <a:t>Link recomendado:</a:t>
            </a:r>
          </a:p>
          <a:p>
            <a:pPr>
              <a:buFont typeface="Arial" pitchFamily="34" charset="0"/>
              <a:buChar char="•"/>
            </a:pPr>
            <a:r>
              <a:rPr lang="es-ES" sz="1000" b="1" dirty="0" smtClean="0">
                <a:solidFill>
                  <a:schemeClr val="tx1"/>
                </a:solidFill>
                <a:hlinkClick r:id="rId3"/>
              </a:rPr>
              <a:t>http://www.ushmm.org/wlc/es/</a:t>
            </a:r>
            <a:endParaRPr lang="es-ES" sz="1000" b="1" dirty="0" smtClean="0">
              <a:solidFill>
                <a:schemeClr val="tx1"/>
              </a:solidFill>
            </a:endParaRPr>
          </a:p>
          <a:p>
            <a:pPr>
              <a:buFont typeface="Arial" pitchFamily="34" charset="0"/>
              <a:buChar char="•"/>
            </a:pPr>
            <a:r>
              <a:rPr lang="es-ES" sz="1000" b="1" dirty="0" smtClean="0">
                <a:solidFill>
                  <a:schemeClr val="tx1"/>
                </a:solidFill>
                <a:hlinkClick r:id="rId4"/>
              </a:rPr>
              <a:t>http://www.historiasiglo20.org/enlaces/holocausto.htm</a:t>
            </a:r>
            <a:r>
              <a:rPr lang="es-ES" sz="1000" b="1" dirty="0" smtClean="0">
                <a:solidFill>
                  <a:schemeClr val="tx1"/>
                </a:solidFill>
              </a:rPr>
              <a:t> </a:t>
            </a:r>
          </a:p>
          <a:p>
            <a:endParaRPr lang="es-ES" sz="1000" b="1" dirty="0" smtClean="0">
              <a:solidFill>
                <a:schemeClr val="tx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 Grupo"/>
          <p:cNvGrpSpPr/>
          <p:nvPr/>
        </p:nvGrpSpPr>
        <p:grpSpPr>
          <a:xfrm>
            <a:off x="539552" y="1124744"/>
            <a:ext cx="4176464" cy="5544616"/>
            <a:chOff x="363217" y="967226"/>
            <a:chExt cx="1606366" cy="5349240"/>
          </a:xfrm>
          <a:scene3d>
            <a:camera prst="orthographicFront"/>
            <a:lightRig rig="flat" dir="t"/>
          </a:scene3d>
        </p:grpSpPr>
        <p:sp>
          <p:nvSpPr>
            <p:cNvPr id="6" name="5 Rectángulo"/>
            <p:cNvSpPr/>
            <p:nvPr/>
          </p:nvSpPr>
          <p:spPr>
            <a:xfrm>
              <a:off x="363217" y="967226"/>
              <a:ext cx="1606366" cy="5349240"/>
            </a:xfrm>
            <a:prstGeom prst="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6 Rectángulo"/>
            <p:cNvSpPr/>
            <p:nvPr/>
          </p:nvSpPr>
          <p:spPr>
            <a:xfrm>
              <a:off x="363217" y="967226"/>
              <a:ext cx="1606366" cy="53492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7584" tIns="284423" rIns="227584" bIns="227584" numCol="1" spcCol="1270" anchor="t" anchorCtr="0">
              <a:noAutofit/>
            </a:bodyPr>
            <a:lstStyle/>
            <a:p>
              <a:pPr marL="228600" lvl="1" indent="-228600" algn="l" defTabSz="1111250">
                <a:lnSpc>
                  <a:spcPct val="90000"/>
                </a:lnSpc>
                <a:spcBef>
                  <a:spcPct val="0"/>
                </a:spcBef>
                <a:spcAft>
                  <a:spcPct val="15000"/>
                </a:spcAft>
                <a:buChar char="••"/>
              </a:pPr>
              <a:endParaRPr lang="es-ES" sz="2500" kern="1200"/>
            </a:p>
            <a:p>
              <a:pPr marL="228600" lvl="1" indent="-228600" algn="l" defTabSz="1111250">
                <a:lnSpc>
                  <a:spcPct val="90000"/>
                </a:lnSpc>
                <a:spcBef>
                  <a:spcPct val="0"/>
                </a:spcBef>
                <a:spcAft>
                  <a:spcPct val="15000"/>
                </a:spcAft>
                <a:buChar char="••"/>
              </a:pPr>
              <a:endParaRPr lang="es-ES" sz="2500" kern="1200"/>
            </a:p>
          </p:txBody>
        </p:sp>
      </p:grpSp>
      <p:sp>
        <p:nvSpPr>
          <p:cNvPr id="5" name="4 Rectángulo"/>
          <p:cNvSpPr/>
          <p:nvPr/>
        </p:nvSpPr>
        <p:spPr>
          <a:xfrm>
            <a:off x="323528" y="332656"/>
            <a:ext cx="644989" cy="644989"/>
          </a:xfrm>
          <a:prstGeom prst="rect">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s-ES" sz="2800" b="1" dirty="0"/>
              <a:t>4</a:t>
            </a:r>
            <a:r>
              <a:rPr lang="es-ES" sz="2800" b="1" dirty="0" smtClean="0"/>
              <a:t>º</a:t>
            </a:r>
            <a:endParaRPr lang="es-ES" sz="2800" b="1" dirty="0"/>
          </a:p>
        </p:txBody>
      </p:sp>
      <p:graphicFrame>
        <p:nvGraphicFramePr>
          <p:cNvPr id="9" name="8 Tabla"/>
          <p:cNvGraphicFramePr>
            <a:graphicFrameLocks noGrp="1"/>
          </p:cNvGraphicFramePr>
          <p:nvPr/>
        </p:nvGraphicFramePr>
        <p:xfrm>
          <a:off x="5508104" y="1340768"/>
          <a:ext cx="3384376" cy="148336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FICHA</a:t>
                      </a:r>
                      <a:r>
                        <a:rPr lang="es-ES" baseline="0" dirty="0" smtClean="0"/>
                        <a:t> </a:t>
                      </a:r>
                      <a:r>
                        <a:rPr lang="es-ES" dirty="0" smtClean="0"/>
                        <a:t>IMAGEN</a:t>
                      </a:r>
                      <a:r>
                        <a:rPr lang="es-ES" baseline="0" dirty="0" smtClean="0"/>
                        <a:t> Nº </a:t>
                      </a:r>
                      <a:endParaRPr lang="es-ES" dirty="0"/>
                    </a:p>
                  </a:txBody>
                  <a:tcPr/>
                </a:tc>
              </a:tr>
              <a:tr h="370840">
                <a:tc>
                  <a:txBody>
                    <a:bodyPr/>
                    <a:lstStyle/>
                    <a:p>
                      <a:r>
                        <a:rPr lang="es-ES" sz="1400" b="1" dirty="0" smtClean="0"/>
                        <a:t>Título:</a:t>
                      </a:r>
                      <a:endParaRPr lang="es-ES" sz="1400" dirty="0"/>
                    </a:p>
                  </a:txBody>
                  <a:tcPr/>
                </a:tc>
              </a:tr>
              <a:tr h="370840">
                <a:tc>
                  <a:txBody>
                    <a:bodyPr/>
                    <a:lstStyle/>
                    <a:p>
                      <a:r>
                        <a:rPr lang="es-ES" sz="1400" b="1" dirty="0" smtClean="0"/>
                        <a:t>Tipo de imagen: </a:t>
                      </a:r>
                      <a:endParaRPr lang="es-ES" sz="1400" b="1" dirty="0"/>
                    </a:p>
                  </a:txBody>
                  <a:tcPr/>
                </a:tc>
              </a:tr>
              <a:tr h="370840">
                <a:tc>
                  <a:txBody>
                    <a:bodyPr/>
                    <a:lstStyle/>
                    <a:p>
                      <a:r>
                        <a:rPr lang="es-ES" sz="1400" b="1" dirty="0" smtClean="0"/>
                        <a:t>Descripción:</a:t>
                      </a:r>
                      <a:r>
                        <a:rPr lang="es-ES" sz="1400" b="0" dirty="0" smtClean="0"/>
                        <a:t> </a:t>
                      </a:r>
                      <a:endParaRPr lang="es-ES" sz="1400" b="1" dirty="0"/>
                    </a:p>
                  </a:txBody>
                  <a:tcPr/>
                </a:tc>
              </a:tr>
            </a:tbl>
          </a:graphicData>
        </a:graphic>
      </p:graphicFrame>
      <p:graphicFrame>
        <p:nvGraphicFramePr>
          <p:cNvPr id="10" name="9 Tabla"/>
          <p:cNvGraphicFramePr>
            <a:graphicFrameLocks noGrp="1"/>
          </p:cNvGraphicFramePr>
          <p:nvPr/>
        </p:nvGraphicFramePr>
        <p:xfrm>
          <a:off x="5580112" y="3140968"/>
          <a:ext cx="3384376" cy="163068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BUSQUEDA DE INFORMACIÓN </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Otras fuentes</a:t>
                      </a:r>
                      <a:r>
                        <a:rPr lang="es-ES" sz="1400" baseline="0" dirty="0" smtClean="0"/>
                        <a:t> de información sobre tema y contexto:</a:t>
                      </a:r>
                      <a:endParaRPr lang="es-ES" sz="1400" dirty="0" smtClean="0"/>
                    </a:p>
                  </a:txBody>
                  <a:tcPr/>
                </a:tc>
              </a:tr>
              <a:tr h="370840">
                <a:tc>
                  <a:txBody>
                    <a:bodyPr/>
                    <a:lstStyle/>
                    <a:p>
                      <a:pPr>
                        <a:buFont typeface="Arial" pitchFamily="34" charset="0"/>
                        <a:buNone/>
                      </a:pPr>
                      <a:endParaRPr lang="es-ES" sz="1400" dirty="0"/>
                    </a:p>
                  </a:txBody>
                  <a:tcPr/>
                </a:tc>
              </a:tr>
              <a:tr h="370840">
                <a:tc>
                  <a:txBody>
                    <a:bodyPr/>
                    <a:lstStyle/>
                    <a:p>
                      <a:endParaRPr lang="es-ES" sz="1400" dirty="0"/>
                    </a:p>
                  </a:txBody>
                  <a:tcPr/>
                </a:tc>
              </a:tr>
            </a:tbl>
          </a:graphicData>
        </a:graphic>
      </p:graphicFrame>
      <p:graphicFrame>
        <p:nvGraphicFramePr>
          <p:cNvPr id="11" name="10 Tabla"/>
          <p:cNvGraphicFramePr>
            <a:graphicFrameLocks noGrp="1"/>
          </p:cNvGraphicFramePr>
          <p:nvPr/>
        </p:nvGraphicFramePr>
        <p:xfrm>
          <a:off x="5580112" y="4941168"/>
          <a:ext cx="3384376" cy="1478280"/>
        </p:xfrm>
        <a:graphic>
          <a:graphicData uri="http://schemas.openxmlformats.org/drawingml/2006/table">
            <a:tbl>
              <a:tblPr firstRow="1" bandRow="1">
                <a:tableStyleId>{5C22544A-7EE6-4342-B048-85BDC9FD1C3A}</a:tableStyleId>
              </a:tblPr>
              <a:tblGrid>
                <a:gridCol w="3384376"/>
              </a:tblGrid>
              <a:tr h="0">
                <a:tc>
                  <a:txBody>
                    <a:bodyPr/>
                    <a:lstStyle/>
                    <a:p>
                      <a:r>
                        <a:rPr lang="es-ES" dirty="0" smtClean="0"/>
                        <a:t>EXPLICACIÓN. Redactar informe.</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Objetivos del autor:</a:t>
                      </a:r>
                    </a:p>
                  </a:txBody>
                  <a:tcPr/>
                </a:tc>
              </a:tr>
              <a:tr h="370840">
                <a:tc>
                  <a:txBody>
                    <a:bodyPr/>
                    <a:lstStyle/>
                    <a:p>
                      <a:pPr>
                        <a:buFont typeface="Arial" pitchFamily="34" charset="0"/>
                        <a:buNone/>
                      </a:pPr>
                      <a:r>
                        <a:rPr lang="es-ES" sz="1400" dirty="0" smtClean="0"/>
                        <a:t>Contexto histórico:</a:t>
                      </a:r>
                      <a:endParaRPr lang="es-ES" sz="1400" dirty="0"/>
                    </a:p>
                  </a:txBody>
                  <a:tcPr/>
                </a:tc>
              </a:tr>
              <a:tr h="370840">
                <a:tc>
                  <a:txBody>
                    <a:bodyPr/>
                    <a:lstStyle/>
                    <a:p>
                      <a:r>
                        <a:rPr lang="es-ES" sz="1400" dirty="0" smtClean="0"/>
                        <a:t>Inventar</a:t>
                      </a:r>
                      <a:r>
                        <a:rPr lang="es-ES" sz="1400" baseline="0" dirty="0" smtClean="0"/>
                        <a:t> un nuevo título:</a:t>
                      </a:r>
                      <a:endParaRPr lang="es-ES" sz="1400" dirty="0"/>
                    </a:p>
                  </a:txBody>
                  <a:tcPr/>
                </a:tc>
              </a:tr>
            </a:tbl>
          </a:graphicData>
        </a:graphic>
      </p:graphicFrame>
      <p:pic>
        <p:nvPicPr>
          <p:cNvPr id="13" name="Picture 4" descr="PACTO GERMANO SOVIETICO PERIDOICO EGIPCIO"/>
          <p:cNvPicPr>
            <a:picLocks noChangeAspect="1" noChangeArrowheads="1"/>
          </p:cNvPicPr>
          <p:nvPr/>
        </p:nvPicPr>
        <p:blipFill>
          <a:blip r:embed="rId2" cstate="print"/>
          <a:srcRect/>
          <a:stretch>
            <a:fillRect/>
          </a:stretch>
        </p:blipFill>
        <p:spPr bwMode="auto">
          <a:xfrm>
            <a:off x="971600" y="1412776"/>
            <a:ext cx="3312368" cy="4934286"/>
          </a:xfrm>
          <a:prstGeom prst="rect">
            <a:avLst/>
          </a:prstGeom>
          <a:noFill/>
          <a:ln w="9525">
            <a:noFill/>
            <a:miter lim="800000"/>
            <a:headEnd/>
            <a:tailEnd/>
          </a:ln>
          <a:effectLst>
            <a:glow rad="228600">
              <a:schemeClr val="accent4">
                <a:satMod val="175000"/>
                <a:alpha val="40000"/>
              </a:schemeClr>
            </a:glow>
          </a:effectLst>
        </p:spPr>
      </p:pic>
      <p:sp>
        <p:nvSpPr>
          <p:cNvPr id="12" name="11 CuadroTexto"/>
          <p:cNvSpPr txBox="1"/>
          <p:nvPr/>
        </p:nvSpPr>
        <p:spPr>
          <a:xfrm>
            <a:off x="1115616" y="188640"/>
            <a:ext cx="3384376" cy="861774"/>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s-ES" sz="1000" b="1" dirty="0" smtClean="0">
                <a:solidFill>
                  <a:schemeClr val="tx1"/>
                </a:solidFill>
              </a:rPr>
              <a:t>Link recomendado:</a:t>
            </a:r>
          </a:p>
          <a:p>
            <a:pPr>
              <a:buFont typeface="Arial" pitchFamily="34" charset="0"/>
              <a:buChar char="•"/>
            </a:pPr>
            <a:r>
              <a:rPr lang="es-ES" sz="1000" dirty="0" smtClean="0">
                <a:hlinkClick r:id="rId3"/>
              </a:rPr>
              <a:t>http://historia1imagen.cl/2010/05/27/carteles-de-propaganda-segunda-gran-guerra-o-gran-guerra-patria/</a:t>
            </a:r>
            <a:r>
              <a:rPr lang="es-ES" sz="1000" dirty="0" smtClean="0"/>
              <a:t> </a:t>
            </a:r>
          </a:p>
          <a:p>
            <a:pPr>
              <a:buFont typeface="Arial" pitchFamily="34" charset="0"/>
              <a:buChar char="•"/>
            </a:pPr>
            <a:r>
              <a:rPr lang="es-ES" sz="1000" dirty="0" smtClean="0">
                <a:hlinkClick r:id="rId4"/>
              </a:rPr>
              <a:t>http://historia1imagen.cl/2010/05/30/guia-didactica-totalitarismo/</a:t>
            </a:r>
            <a:r>
              <a:rPr lang="es-ES" sz="1000" dirty="0" smtClean="0"/>
              <a:t> </a:t>
            </a:r>
            <a:endParaRPr lang="es-ES" sz="1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6" descr="nazsaprop"/>
          <p:cNvPicPr>
            <a:picLocks noChangeAspect="1" noChangeArrowheads="1"/>
          </p:cNvPicPr>
          <p:nvPr/>
        </p:nvPicPr>
        <p:blipFill>
          <a:blip r:embed="rId2" cstate="print">
            <a:lum bright="40000" contrast="-8000"/>
          </a:blip>
          <a:srcRect/>
          <a:stretch>
            <a:fillRect/>
          </a:stretch>
        </p:blipFill>
        <p:spPr bwMode="auto">
          <a:xfrm>
            <a:off x="1979613" y="0"/>
            <a:ext cx="3327400" cy="5013325"/>
          </a:xfrm>
          <a:prstGeom prst="rect">
            <a:avLst/>
          </a:prstGeom>
          <a:noFill/>
          <a:ln w="9525">
            <a:noFill/>
            <a:miter lim="800000"/>
            <a:headEnd/>
            <a:tailEnd/>
          </a:ln>
        </p:spPr>
      </p:pic>
      <p:pic>
        <p:nvPicPr>
          <p:cNvPr id="3075" name="Picture 11" descr="aliados_segunda guerra_urss"/>
          <p:cNvPicPr>
            <a:picLocks noChangeAspect="1" noChangeArrowheads="1"/>
          </p:cNvPicPr>
          <p:nvPr/>
        </p:nvPicPr>
        <p:blipFill>
          <a:blip r:embed="rId3" cstate="print">
            <a:lum bright="40000" contrast="-8000"/>
          </a:blip>
          <a:srcRect/>
          <a:stretch>
            <a:fillRect/>
          </a:stretch>
        </p:blipFill>
        <p:spPr bwMode="auto">
          <a:xfrm>
            <a:off x="2916238" y="3573463"/>
            <a:ext cx="2290762" cy="3284537"/>
          </a:xfrm>
          <a:prstGeom prst="rect">
            <a:avLst/>
          </a:prstGeom>
          <a:noFill/>
          <a:ln w="9525">
            <a:noFill/>
            <a:miter lim="800000"/>
            <a:headEnd/>
            <a:tailEnd/>
          </a:ln>
        </p:spPr>
      </p:pic>
      <p:pic>
        <p:nvPicPr>
          <p:cNvPr id="3076" name="Picture 7" descr="PACTO GERMANO SOVIETICO PERIDOICO EGIPCIO"/>
          <p:cNvPicPr>
            <a:picLocks noChangeAspect="1" noChangeArrowheads="1"/>
          </p:cNvPicPr>
          <p:nvPr/>
        </p:nvPicPr>
        <p:blipFill>
          <a:blip r:embed="rId4" cstate="print">
            <a:lum bright="40000" contrast="-8000"/>
          </a:blip>
          <a:srcRect t="7806" r="4550"/>
          <a:stretch>
            <a:fillRect/>
          </a:stretch>
        </p:blipFill>
        <p:spPr bwMode="auto">
          <a:xfrm>
            <a:off x="5199063" y="0"/>
            <a:ext cx="3765550" cy="5418138"/>
          </a:xfrm>
          <a:prstGeom prst="rect">
            <a:avLst/>
          </a:prstGeom>
          <a:noFill/>
          <a:ln w="9525">
            <a:noFill/>
            <a:miter lim="800000"/>
            <a:headEnd/>
            <a:tailEnd/>
          </a:ln>
        </p:spPr>
      </p:pic>
      <p:pic>
        <p:nvPicPr>
          <p:cNvPr id="3077" name="Picture 10" descr="ussr0254"/>
          <p:cNvPicPr>
            <a:picLocks noChangeAspect="1" noChangeArrowheads="1"/>
          </p:cNvPicPr>
          <p:nvPr/>
        </p:nvPicPr>
        <p:blipFill>
          <a:blip r:embed="rId5" cstate="print">
            <a:lum bright="40000" contrast="-8000"/>
          </a:blip>
          <a:srcRect r="6633" b="13179"/>
          <a:stretch>
            <a:fillRect/>
          </a:stretch>
        </p:blipFill>
        <p:spPr bwMode="auto">
          <a:xfrm>
            <a:off x="5076825" y="4191000"/>
            <a:ext cx="4067175" cy="2667000"/>
          </a:xfrm>
          <a:prstGeom prst="rect">
            <a:avLst/>
          </a:prstGeom>
          <a:noFill/>
          <a:ln w="9525">
            <a:noFill/>
            <a:miter lim="800000"/>
            <a:headEnd/>
            <a:tailEnd/>
          </a:ln>
        </p:spPr>
      </p:pic>
      <p:pic>
        <p:nvPicPr>
          <p:cNvPr id="3078" name="Picture 9" descr="Dropping-the-Pilot-Caricature-of-Otto-Von-Bismarck-and-Kaiser-Wilhelm-II-Giclee-Print-C12062458"/>
          <p:cNvPicPr>
            <a:picLocks noChangeAspect="1" noChangeArrowheads="1"/>
          </p:cNvPicPr>
          <p:nvPr/>
        </p:nvPicPr>
        <p:blipFill>
          <a:blip r:embed="rId6" cstate="print">
            <a:lum bright="40000" contrast="-8000"/>
          </a:blip>
          <a:srcRect l="16469" t="8000" r="23175" b="17038"/>
          <a:stretch>
            <a:fillRect/>
          </a:stretch>
        </p:blipFill>
        <p:spPr bwMode="auto">
          <a:xfrm>
            <a:off x="0" y="0"/>
            <a:ext cx="1943100" cy="3213100"/>
          </a:xfrm>
          <a:prstGeom prst="rect">
            <a:avLst/>
          </a:prstGeom>
          <a:noFill/>
          <a:ln w="9525">
            <a:noFill/>
            <a:miter lim="800000"/>
            <a:headEnd/>
            <a:tailEnd/>
          </a:ln>
        </p:spPr>
      </p:pic>
      <p:pic>
        <p:nvPicPr>
          <p:cNvPr id="3079" name="Picture 8" descr="REPARTO DE LOS BALCANES"/>
          <p:cNvPicPr>
            <a:picLocks noChangeAspect="1" noChangeArrowheads="1"/>
          </p:cNvPicPr>
          <p:nvPr/>
        </p:nvPicPr>
        <p:blipFill>
          <a:blip r:embed="rId7" cstate="print">
            <a:lum bright="40000" contrast="-8000"/>
          </a:blip>
          <a:srcRect/>
          <a:stretch>
            <a:fillRect/>
          </a:stretch>
        </p:blipFill>
        <p:spPr bwMode="auto">
          <a:xfrm>
            <a:off x="0" y="3057525"/>
            <a:ext cx="3133725" cy="3800475"/>
          </a:xfrm>
          <a:prstGeom prst="rect">
            <a:avLst/>
          </a:prstGeom>
          <a:noFill/>
          <a:ln w="9525">
            <a:noFill/>
            <a:miter lim="800000"/>
            <a:headEnd/>
            <a:tailEnd/>
          </a:ln>
        </p:spPr>
      </p:pic>
      <p:sp>
        <p:nvSpPr>
          <p:cNvPr id="3080" name="1 Título"/>
          <p:cNvSpPr>
            <a:spLocks noGrp="1"/>
          </p:cNvSpPr>
          <p:nvPr>
            <p:ph type="title"/>
          </p:nvPr>
        </p:nvSpPr>
        <p:spPr bwMode="auto">
          <a:xfrm>
            <a:off x="1547813" y="333375"/>
            <a:ext cx="5184775" cy="777875"/>
          </a:xfrm>
          <a:solidFill>
            <a:schemeClr val="bg1">
              <a:alpha val="81175"/>
            </a:schemeClr>
          </a:solidFill>
          <a:ln>
            <a:miter lim="800000"/>
            <a:headEnd/>
            <a:tailEnd/>
          </a:ln>
        </p:spPr>
        <p:txBody>
          <a:bodyPr vert="horz" wrap="square" lIns="91440" tIns="45720" rIns="91440" bIns="45720" numCol="1" anchor="t" anchorCtr="0" compatLnSpc="1">
            <a:prstTxWarp prst="textNoShape">
              <a:avLst/>
            </a:prstTxWarp>
          </a:bodyPr>
          <a:lstStyle/>
          <a:p>
            <a:r>
              <a:rPr lang="es-ES" sz="5400" b="1" smtClean="0"/>
              <a:t>EL SIGLO XX</a:t>
            </a:r>
          </a:p>
        </p:txBody>
      </p:sp>
      <p:graphicFrame>
        <p:nvGraphicFramePr>
          <p:cNvPr id="4" name="3 Marcador de contenido"/>
          <p:cNvGraphicFramePr>
            <a:graphicFrameLocks noGrp="1"/>
          </p:cNvGraphicFramePr>
          <p:nvPr>
            <p:ph idx="1"/>
          </p:nvPr>
        </p:nvGraphicFramePr>
        <p:xfrm>
          <a:off x="457200" y="1124744"/>
          <a:ext cx="8229600" cy="500141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 Grupo"/>
          <p:cNvGrpSpPr/>
          <p:nvPr/>
        </p:nvGrpSpPr>
        <p:grpSpPr>
          <a:xfrm>
            <a:off x="683568" y="1124744"/>
            <a:ext cx="4176464" cy="5544616"/>
            <a:chOff x="363217" y="967226"/>
            <a:chExt cx="1606366" cy="5349240"/>
          </a:xfrm>
          <a:scene3d>
            <a:camera prst="orthographicFront"/>
            <a:lightRig rig="flat" dir="t"/>
          </a:scene3d>
        </p:grpSpPr>
        <p:sp>
          <p:nvSpPr>
            <p:cNvPr id="6" name="5 Rectángulo"/>
            <p:cNvSpPr/>
            <p:nvPr/>
          </p:nvSpPr>
          <p:spPr>
            <a:xfrm>
              <a:off x="363217" y="967226"/>
              <a:ext cx="1606366" cy="5349240"/>
            </a:xfrm>
            <a:prstGeom prst="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6 Rectángulo"/>
            <p:cNvSpPr/>
            <p:nvPr/>
          </p:nvSpPr>
          <p:spPr>
            <a:xfrm>
              <a:off x="363217" y="967226"/>
              <a:ext cx="1606366" cy="53492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7584" tIns="284423" rIns="227584" bIns="227584" numCol="1" spcCol="1270" anchor="t" anchorCtr="0">
              <a:noAutofit/>
            </a:bodyPr>
            <a:lstStyle/>
            <a:p>
              <a:pPr marL="228600" lvl="1" indent="-228600" algn="l" defTabSz="1111250">
                <a:lnSpc>
                  <a:spcPct val="90000"/>
                </a:lnSpc>
                <a:spcBef>
                  <a:spcPct val="0"/>
                </a:spcBef>
                <a:spcAft>
                  <a:spcPct val="15000"/>
                </a:spcAft>
                <a:buChar char="••"/>
              </a:pPr>
              <a:endParaRPr lang="es-ES" sz="2500" kern="1200"/>
            </a:p>
            <a:p>
              <a:pPr marL="228600" lvl="1" indent="-228600" algn="l" defTabSz="1111250">
                <a:lnSpc>
                  <a:spcPct val="90000"/>
                </a:lnSpc>
                <a:spcBef>
                  <a:spcPct val="0"/>
                </a:spcBef>
                <a:spcAft>
                  <a:spcPct val="15000"/>
                </a:spcAft>
                <a:buChar char="••"/>
              </a:pPr>
              <a:endParaRPr lang="es-ES" sz="2500" kern="1200"/>
            </a:p>
          </p:txBody>
        </p:sp>
      </p:grpSp>
      <p:sp>
        <p:nvSpPr>
          <p:cNvPr id="5" name="4 Rectángulo"/>
          <p:cNvSpPr/>
          <p:nvPr/>
        </p:nvSpPr>
        <p:spPr>
          <a:xfrm>
            <a:off x="323528" y="332656"/>
            <a:ext cx="644989" cy="644989"/>
          </a:xfrm>
          <a:prstGeom prst="rect">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s-ES" sz="2800" b="1" dirty="0"/>
              <a:t>5</a:t>
            </a:r>
            <a:r>
              <a:rPr lang="es-ES" sz="2800" b="1" dirty="0" smtClean="0"/>
              <a:t>º</a:t>
            </a:r>
            <a:endParaRPr lang="es-ES" sz="2800" b="1" dirty="0"/>
          </a:p>
        </p:txBody>
      </p:sp>
      <p:graphicFrame>
        <p:nvGraphicFramePr>
          <p:cNvPr id="9" name="8 Tabla"/>
          <p:cNvGraphicFramePr>
            <a:graphicFrameLocks noGrp="1"/>
          </p:cNvGraphicFramePr>
          <p:nvPr/>
        </p:nvGraphicFramePr>
        <p:xfrm>
          <a:off x="5508104" y="1340768"/>
          <a:ext cx="3384376" cy="148336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FICHA</a:t>
                      </a:r>
                      <a:r>
                        <a:rPr lang="es-ES" baseline="0" dirty="0" smtClean="0"/>
                        <a:t> </a:t>
                      </a:r>
                      <a:r>
                        <a:rPr lang="es-ES" dirty="0" smtClean="0"/>
                        <a:t>IMAGEN</a:t>
                      </a:r>
                      <a:r>
                        <a:rPr lang="es-ES" baseline="0" dirty="0" smtClean="0"/>
                        <a:t> Nº </a:t>
                      </a:r>
                      <a:endParaRPr lang="es-ES" dirty="0"/>
                    </a:p>
                  </a:txBody>
                  <a:tcPr/>
                </a:tc>
              </a:tr>
              <a:tr h="370840">
                <a:tc>
                  <a:txBody>
                    <a:bodyPr/>
                    <a:lstStyle/>
                    <a:p>
                      <a:r>
                        <a:rPr lang="es-ES" sz="1400" b="1" dirty="0" smtClean="0"/>
                        <a:t>Título:</a:t>
                      </a:r>
                      <a:endParaRPr lang="es-ES" sz="1400" dirty="0"/>
                    </a:p>
                  </a:txBody>
                  <a:tcPr/>
                </a:tc>
              </a:tr>
              <a:tr h="370840">
                <a:tc>
                  <a:txBody>
                    <a:bodyPr/>
                    <a:lstStyle/>
                    <a:p>
                      <a:r>
                        <a:rPr lang="es-ES" sz="1400" b="1" dirty="0" smtClean="0"/>
                        <a:t>Tipo de imagen: </a:t>
                      </a:r>
                      <a:endParaRPr lang="es-ES" sz="1400" b="1" dirty="0"/>
                    </a:p>
                  </a:txBody>
                  <a:tcPr/>
                </a:tc>
              </a:tr>
              <a:tr h="370840">
                <a:tc>
                  <a:txBody>
                    <a:bodyPr/>
                    <a:lstStyle/>
                    <a:p>
                      <a:r>
                        <a:rPr lang="es-ES" sz="1400" b="1" dirty="0" smtClean="0"/>
                        <a:t>Descripción:</a:t>
                      </a:r>
                      <a:r>
                        <a:rPr lang="es-ES" sz="1400" b="0" dirty="0" smtClean="0"/>
                        <a:t> </a:t>
                      </a:r>
                      <a:endParaRPr lang="es-ES" sz="1400" b="1" dirty="0"/>
                    </a:p>
                  </a:txBody>
                  <a:tcPr/>
                </a:tc>
              </a:tr>
            </a:tbl>
          </a:graphicData>
        </a:graphic>
      </p:graphicFrame>
      <p:graphicFrame>
        <p:nvGraphicFramePr>
          <p:cNvPr id="10" name="9 Tabla"/>
          <p:cNvGraphicFramePr>
            <a:graphicFrameLocks noGrp="1"/>
          </p:cNvGraphicFramePr>
          <p:nvPr/>
        </p:nvGraphicFramePr>
        <p:xfrm>
          <a:off x="5580112" y="3140968"/>
          <a:ext cx="3384376" cy="163068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BUSQUEDA DE INFORMACIÓN </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Otras fuentes</a:t>
                      </a:r>
                      <a:r>
                        <a:rPr lang="es-ES" sz="1400" baseline="0" dirty="0" smtClean="0"/>
                        <a:t> de información sobre tema y contexto: (buscar operación Barba Roja)</a:t>
                      </a:r>
                      <a:endParaRPr lang="es-ES" sz="1400" dirty="0" smtClean="0"/>
                    </a:p>
                  </a:txBody>
                  <a:tcPr/>
                </a:tc>
              </a:tr>
              <a:tr h="370840">
                <a:tc>
                  <a:txBody>
                    <a:bodyPr/>
                    <a:lstStyle/>
                    <a:p>
                      <a:pPr>
                        <a:buFont typeface="Arial" pitchFamily="34" charset="0"/>
                        <a:buNone/>
                      </a:pPr>
                      <a:endParaRPr lang="es-ES" sz="1400" dirty="0"/>
                    </a:p>
                  </a:txBody>
                  <a:tcPr/>
                </a:tc>
              </a:tr>
              <a:tr h="370840">
                <a:tc>
                  <a:txBody>
                    <a:bodyPr/>
                    <a:lstStyle/>
                    <a:p>
                      <a:endParaRPr lang="es-ES" sz="1400" dirty="0"/>
                    </a:p>
                  </a:txBody>
                  <a:tcPr/>
                </a:tc>
              </a:tr>
            </a:tbl>
          </a:graphicData>
        </a:graphic>
      </p:graphicFrame>
      <p:graphicFrame>
        <p:nvGraphicFramePr>
          <p:cNvPr id="11" name="10 Tabla"/>
          <p:cNvGraphicFramePr>
            <a:graphicFrameLocks noGrp="1"/>
          </p:cNvGraphicFramePr>
          <p:nvPr/>
        </p:nvGraphicFramePr>
        <p:xfrm>
          <a:off x="5580112" y="4941168"/>
          <a:ext cx="3384376" cy="1478280"/>
        </p:xfrm>
        <a:graphic>
          <a:graphicData uri="http://schemas.openxmlformats.org/drawingml/2006/table">
            <a:tbl>
              <a:tblPr firstRow="1" bandRow="1">
                <a:tableStyleId>{5C22544A-7EE6-4342-B048-85BDC9FD1C3A}</a:tableStyleId>
              </a:tblPr>
              <a:tblGrid>
                <a:gridCol w="3384376"/>
              </a:tblGrid>
              <a:tr h="0">
                <a:tc>
                  <a:txBody>
                    <a:bodyPr/>
                    <a:lstStyle/>
                    <a:p>
                      <a:r>
                        <a:rPr lang="es-ES" dirty="0" smtClean="0"/>
                        <a:t>EXPLICACIÓN. Redactar informe.</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Objetivos del autor:</a:t>
                      </a:r>
                    </a:p>
                  </a:txBody>
                  <a:tcPr/>
                </a:tc>
              </a:tr>
              <a:tr h="370840">
                <a:tc>
                  <a:txBody>
                    <a:bodyPr/>
                    <a:lstStyle/>
                    <a:p>
                      <a:pPr>
                        <a:buFont typeface="Arial" pitchFamily="34" charset="0"/>
                        <a:buNone/>
                      </a:pPr>
                      <a:r>
                        <a:rPr lang="es-ES" sz="1400" dirty="0" smtClean="0"/>
                        <a:t>Contexto histórico:</a:t>
                      </a:r>
                      <a:endParaRPr lang="es-ES" sz="1400" dirty="0"/>
                    </a:p>
                  </a:txBody>
                  <a:tcPr/>
                </a:tc>
              </a:tr>
              <a:tr h="370840">
                <a:tc>
                  <a:txBody>
                    <a:bodyPr/>
                    <a:lstStyle/>
                    <a:p>
                      <a:r>
                        <a:rPr lang="es-ES" sz="1400" dirty="0" smtClean="0"/>
                        <a:t>Inventar</a:t>
                      </a:r>
                      <a:r>
                        <a:rPr lang="es-ES" sz="1400" baseline="0" dirty="0" smtClean="0"/>
                        <a:t> un nuevo título:</a:t>
                      </a:r>
                      <a:endParaRPr lang="es-ES" sz="1400" dirty="0"/>
                    </a:p>
                  </a:txBody>
                  <a:tcPr/>
                </a:tc>
              </a:tr>
            </a:tbl>
          </a:graphicData>
        </a:graphic>
      </p:graphicFrame>
      <p:pic>
        <p:nvPicPr>
          <p:cNvPr id="12" name="Picture 4" descr="iigmpropaganda05"/>
          <p:cNvPicPr>
            <a:picLocks noChangeAspect="1" noChangeArrowheads="1"/>
          </p:cNvPicPr>
          <p:nvPr/>
        </p:nvPicPr>
        <p:blipFill>
          <a:blip r:embed="rId2" cstate="print"/>
          <a:srcRect/>
          <a:stretch>
            <a:fillRect/>
          </a:stretch>
        </p:blipFill>
        <p:spPr bwMode="auto">
          <a:xfrm>
            <a:off x="971600" y="1484784"/>
            <a:ext cx="3483121" cy="4896544"/>
          </a:xfrm>
          <a:prstGeom prst="rect">
            <a:avLst/>
          </a:prstGeom>
          <a:noFill/>
          <a:ln w="9525">
            <a:noFill/>
            <a:miter lim="800000"/>
            <a:headEnd/>
            <a:tailEnd/>
          </a:ln>
          <a:effectLst>
            <a:glow rad="228600">
              <a:schemeClr val="accent4">
                <a:satMod val="175000"/>
                <a:alpha val="40000"/>
              </a:schemeClr>
            </a:glow>
          </a:effectLst>
        </p:spPr>
      </p:pic>
      <p:sp>
        <p:nvSpPr>
          <p:cNvPr id="13" name="12 CuadroTexto"/>
          <p:cNvSpPr txBox="1"/>
          <p:nvPr/>
        </p:nvSpPr>
        <p:spPr>
          <a:xfrm>
            <a:off x="1115616" y="188640"/>
            <a:ext cx="3384376" cy="553998"/>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s-ES" sz="1000" b="1" dirty="0" smtClean="0">
                <a:solidFill>
                  <a:schemeClr val="tx1"/>
                </a:solidFill>
              </a:rPr>
              <a:t>Link recomendado:</a:t>
            </a:r>
          </a:p>
          <a:p>
            <a:r>
              <a:rPr lang="es-ES" sz="1000" b="1" dirty="0" smtClean="0">
                <a:solidFill>
                  <a:schemeClr val="tx1"/>
                </a:solidFill>
                <a:hlinkClick r:id="rId3"/>
              </a:rPr>
              <a:t>http://www.historiasiglo20.org/IIGM/guerra2.htm#La%20invasión%20de%20la%20Unión%20Soviética</a:t>
            </a:r>
            <a:r>
              <a:rPr lang="es-ES" sz="1000" b="1" dirty="0" smtClean="0">
                <a:solidFill>
                  <a:schemeClr val="tx1"/>
                </a:solidFill>
              </a:rPr>
              <a:t>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 Grupo"/>
          <p:cNvGrpSpPr/>
          <p:nvPr/>
        </p:nvGrpSpPr>
        <p:grpSpPr>
          <a:xfrm>
            <a:off x="539552" y="1268760"/>
            <a:ext cx="4032448" cy="5400600"/>
            <a:chOff x="187977" y="894939"/>
            <a:chExt cx="1781606" cy="5421527"/>
          </a:xfrm>
          <a:scene3d>
            <a:camera prst="orthographicFront"/>
            <a:lightRig rig="flat" dir="t"/>
          </a:scene3d>
        </p:grpSpPr>
        <p:sp>
          <p:nvSpPr>
            <p:cNvPr id="6" name="5 Rectángulo"/>
            <p:cNvSpPr/>
            <p:nvPr/>
          </p:nvSpPr>
          <p:spPr>
            <a:xfrm>
              <a:off x="363217" y="967226"/>
              <a:ext cx="1606366" cy="5349240"/>
            </a:xfrm>
            <a:prstGeom prst="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6 Rectángulo"/>
            <p:cNvSpPr/>
            <p:nvPr/>
          </p:nvSpPr>
          <p:spPr>
            <a:xfrm>
              <a:off x="187977" y="894939"/>
              <a:ext cx="1606366" cy="53492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7584" tIns="284423" rIns="227584" bIns="227584" numCol="1" spcCol="1270" anchor="t" anchorCtr="0">
              <a:noAutofit/>
            </a:bodyPr>
            <a:lstStyle/>
            <a:p>
              <a:pPr marL="228600" lvl="1" indent="-228600" algn="l" defTabSz="1111250">
                <a:lnSpc>
                  <a:spcPct val="90000"/>
                </a:lnSpc>
                <a:spcBef>
                  <a:spcPct val="0"/>
                </a:spcBef>
                <a:spcAft>
                  <a:spcPct val="15000"/>
                </a:spcAft>
                <a:buChar char="••"/>
              </a:pPr>
              <a:endParaRPr lang="es-ES" sz="2500" kern="1200" dirty="0"/>
            </a:p>
            <a:p>
              <a:pPr marL="228600" lvl="1" indent="-228600" algn="l" defTabSz="1111250">
                <a:lnSpc>
                  <a:spcPct val="90000"/>
                </a:lnSpc>
                <a:spcBef>
                  <a:spcPct val="0"/>
                </a:spcBef>
                <a:spcAft>
                  <a:spcPct val="15000"/>
                </a:spcAft>
                <a:buChar char="••"/>
              </a:pPr>
              <a:endParaRPr lang="es-ES" sz="2500" kern="1200" dirty="0"/>
            </a:p>
          </p:txBody>
        </p:sp>
      </p:grpSp>
      <p:sp>
        <p:nvSpPr>
          <p:cNvPr id="5" name="4 Rectángulo"/>
          <p:cNvSpPr/>
          <p:nvPr/>
        </p:nvSpPr>
        <p:spPr>
          <a:xfrm>
            <a:off x="323528" y="332656"/>
            <a:ext cx="644989" cy="644989"/>
          </a:xfrm>
          <a:prstGeom prst="rect">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s-ES" sz="2800" b="1" dirty="0"/>
              <a:t>6</a:t>
            </a:r>
            <a:r>
              <a:rPr lang="es-ES" sz="2800" b="1" dirty="0" smtClean="0"/>
              <a:t>º</a:t>
            </a:r>
            <a:endParaRPr lang="es-ES" sz="2800" b="1" dirty="0"/>
          </a:p>
        </p:txBody>
      </p:sp>
      <p:graphicFrame>
        <p:nvGraphicFramePr>
          <p:cNvPr id="9" name="8 Tabla"/>
          <p:cNvGraphicFramePr>
            <a:graphicFrameLocks noGrp="1"/>
          </p:cNvGraphicFramePr>
          <p:nvPr/>
        </p:nvGraphicFramePr>
        <p:xfrm>
          <a:off x="5508104" y="1340768"/>
          <a:ext cx="3384376" cy="148336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FICHA</a:t>
                      </a:r>
                      <a:r>
                        <a:rPr lang="es-ES" baseline="0" dirty="0" smtClean="0"/>
                        <a:t> </a:t>
                      </a:r>
                      <a:r>
                        <a:rPr lang="es-ES" dirty="0" smtClean="0"/>
                        <a:t>IMAGEN</a:t>
                      </a:r>
                      <a:r>
                        <a:rPr lang="es-ES" baseline="0" dirty="0" smtClean="0"/>
                        <a:t> Nº </a:t>
                      </a:r>
                      <a:endParaRPr lang="es-ES" dirty="0"/>
                    </a:p>
                  </a:txBody>
                  <a:tcPr/>
                </a:tc>
              </a:tr>
              <a:tr h="370840">
                <a:tc>
                  <a:txBody>
                    <a:bodyPr/>
                    <a:lstStyle/>
                    <a:p>
                      <a:r>
                        <a:rPr lang="es-ES" sz="1400" b="1" dirty="0" smtClean="0"/>
                        <a:t>Título:</a:t>
                      </a:r>
                      <a:endParaRPr lang="es-ES" sz="1400" dirty="0"/>
                    </a:p>
                  </a:txBody>
                  <a:tcPr/>
                </a:tc>
              </a:tr>
              <a:tr h="370840">
                <a:tc>
                  <a:txBody>
                    <a:bodyPr/>
                    <a:lstStyle/>
                    <a:p>
                      <a:r>
                        <a:rPr lang="es-ES" sz="1400" b="1" dirty="0" smtClean="0"/>
                        <a:t>Tipo de imagen: </a:t>
                      </a:r>
                      <a:endParaRPr lang="es-ES" sz="1400" b="1" dirty="0"/>
                    </a:p>
                  </a:txBody>
                  <a:tcPr/>
                </a:tc>
              </a:tr>
              <a:tr h="370840">
                <a:tc>
                  <a:txBody>
                    <a:bodyPr/>
                    <a:lstStyle/>
                    <a:p>
                      <a:r>
                        <a:rPr lang="es-ES" sz="1400" b="1" dirty="0" smtClean="0"/>
                        <a:t>Descripción:</a:t>
                      </a:r>
                      <a:r>
                        <a:rPr lang="es-ES" sz="1400" b="0" dirty="0" smtClean="0"/>
                        <a:t> </a:t>
                      </a:r>
                      <a:endParaRPr lang="es-ES" sz="1400" b="1" dirty="0"/>
                    </a:p>
                  </a:txBody>
                  <a:tcPr/>
                </a:tc>
              </a:tr>
            </a:tbl>
          </a:graphicData>
        </a:graphic>
      </p:graphicFrame>
      <p:graphicFrame>
        <p:nvGraphicFramePr>
          <p:cNvPr id="10" name="9 Tabla"/>
          <p:cNvGraphicFramePr>
            <a:graphicFrameLocks noGrp="1"/>
          </p:cNvGraphicFramePr>
          <p:nvPr/>
        </p:nvGraphicFramePr>
        <p:xfrm>
          <a:off x="5580112" y="3140968"/>
          <a:ext cx="3384376" cy="163068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BUSQUEDA DE INFORMACIÓN </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Otras fuentes</a:t>
                      </a:r>
                      <a:r>
                        <a:rPr lang="es-ES" sz="1400" baseline="0" dirty="0" smtClean="0"/>
                        <a:t> de información sobre tema y contexto:</a:t>
                      </a:r>
                      <a:endParaRPr lang="es-ES" sz="1400" dirty="0" smtClean="0"/>
                    </a:p>
                  </a:txBody>
                  <a:tcPr/>
                </a:tc>
              </a:tr>
              <a:tr h="370840">
                <a:tc>
                  <a:txBody>
                    <a:bodyPr/>
                    <a:lstStyle/>
                    <a:p>
                      <a:pPr>
                        <a:buFont typeface="Arial" pitchFamily="34" charset="0"/>
                        <a:buNone/>
                      </a:pPr>
                      <a:endParaRPr lang="es-ES" sz="1400" dirty="0"/>
                    </a:p>
                  </a:txBody>
                  <a:tcPr/>
                </a:tc>
              </a:tr>
              <a:tr h="370840">
                <a:tc>
                  <a:txBody>
                    <a:bodyPr/>
                    <a:lstStyle/>
                    <a:p>
                      <a:endParaRPr lang="es-ES" sz="1400" dirty="0"/>
                    </a:p>
                  </a:txBody>
                  <a:tcPr/>
                </a:tc>
              </a:tr>
            </a:tbl>
          </a:graphicData>
        </a:graphic>
      </p:graphicFrame>
      <p:graphicFrame>
        <p:nvGraphicFramePr>
          <p:cNvPr id="11" name="10 Tabla"/>
          <p:cNvGraphicFramePr>
            <a:graphicFrameLocks noGrp="1"/>
          </p:cNvGraphicFramePr>
          <p:nvPr/>
        </p:nvGraphicFramePr>
        <p:xfrm>
          <a:off x="5580112" y="4941168"/>
          <a:ext cx="3384376" cy="1478280"/>
        </p:xfrm>
        <a:graphic>
          <a:graphicData uri="http://schemas.openxmlformats.org/drawingml/2006/table">
            <a:tbl>
              <a:tblPr firstRow="1" bandRow="1">
                <a:tableStyleId>{5C22544A-7EE6-4342-B048-85BDC9FD1C3A}</a:tableStyleId>
              </a:tblPr>
              <a:tblGrid>
                <a:gridCol w="3384376"/>
              </a:tblGrid>
              <a:tr h="0">
                <a:tc>
                  <a:txBody>
                    <a:bodyPr/>
                    <a:lstStyle/>
                    <a:p>
                      <a:r>
                        <a:rPr lang="es-ES" dirty="0" smtClean="0"/>
                        <a:t>EXPLICACIÓN. Redactar informe.</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Objetivos del autor:</a:t>
                      </a:r>
                    </a:p>
                  </a:txBody>
                  <a:tcPr/>
                </a:tc>
              </a:tr>
              <a:tr h="370840">
                <a:tc>
                  <a:txBody>
                    <a:bodyPr/>
                    <a:lstStyle/>
                    <a:p>
                      <a:pPr>
                        <a:buFont typeface="Arial" pitchFamily="34" charset="0"/>
                        <a:buNone/>
                      </a:pPr>
                      <a:r>
                        <a:rPr lang="es-ES" sz="1400" dirty="0" smtClean="0"/>
                        <a:t>Contexto histórico:</a:t>
                      </a:r>
                      <a:endParaRPr lang="es-ES" sz="1400" dirty="0"/>
                    </a:p>
                  </a:txBody>
                  <a:tcPr/>
                </a:tc>
              </a:tr>
              <a:tr h="370840">
                <a:tc>
                  <a:txBody>
                    <a:bodyPr/>
                    <a:lstStyle/>
                    <a:p>
                      <a:r>
                        <a:rPr lang="es-ES" sz="1400" dirty="0" smtClean="0"/>
                        <a:t>Inventar</a:t>
                      </a:r>
                      <a:r>
                        <a:rPr lang="es-ES" sz="1400" baseline="0" dirty="0" smtClean="0"/>
                        <a:t> un nuevo título:</a:t>
                      </a:r>
                      <a:endParaRPr lang="es-ES" sz="1400" dirty="0"/>
                    </a:p>
                  </a:txBody>
                  <a:tcPr/>
                </a:tc>
              </a:tr>
            </a:tbl>
          </a:graphicData>
        </a:graphic>
      </p:graphicFrame>
      <p:pic>
        <p:nvPicPr>
          <p:cNvPr id="12" name="Picture 4" descr="segunda guerra_urss _gran bretañaeeuu"/>
          <p:cNvPicPr>
            <a:picLocks noChangeAspect="1" noChangeArrowheads="1"/>
          </p:cNvPicPr>
          <p:nvPr/>
        </p:nvPicPr>
        <p:blipFill>
          <a:blip r:embed="rId2" cstate="print"/>
          <a:srcRect/>
          <a:stretch>
            <a:fillRect/>
          </a:stretch>
        </p:blipFill>
        <p:spPr bwMode="auto">
          <a:xfrm>
            <a:off x="1115616" y="1556792"/>
            <a:ext cx="3162952" cy="4685854"/>
          </a:xfrm>
          <a:prstGeom prst="rect">
            <a:avLst/>
          </a:prstGeom>
          <a:noFill/>
          <a:ln w="9525">
            <a:noFill/>
            <a:miter lim="800000"/>
            <a:headEnd/>
            <a:tailEnd/>
          </a:ln>
          <a:effectLst>
            <a:glow rad="228600">
              <a:schemeClr val="accent4">
                <a:satMod val="175000"/>
                <a:alpha val="40000"/>
              </a:schemeClr>
            </a:glow>
          </a:effectLst>
        </p:spPr>
      </p:pic>
      <p:sp>
        <p:nvSpPr>
          <p:cNvPr id="13" name="12 CuadroTexto"/>
          <p:cNvSpPr txBox="1"/>
          <p:nvPr/>
        </p:nvSpPr>
        <p:spPr>
          <a:xfrm>
            <a:off x="1043608" y="476672"/>
            <a:ext cx="3384376" cy="707886"/>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s-ES" sz="1000" b="1" dirty="0" smtClean="0">
                <a:solidFill>
                  <a:schemeClr val="tx1"/>
                </a:solidFill>
              </a:rPr>
              <a:t>Link recomendado:</a:t>
            </a:r>
          </a:p>
          <a:p>
            <a:pPr>
              <a:buFont typeface="Arial" pitchFamily="34" charset="0"/>
              <a:buChar char="•"/>
            </a:pPr>
            <a:r>
              <a:rPr lang="es-ES" sz="1000" b="1" dirty="0" smtClean="0">
                <a:solidFill>
                  <a:schemeClr val="tx1"/>
                </a:solidFill>
                <a:hlinkClick r:id="rId3"/>
              </a:rPr>
              <a:t>http://historia1imagen.cl/2010/05/16/guia-didactica-ii-guerra-mundial/</a:t>
            </a:r>
            <a:r>
              <a:rPr lang="es-ES" sz="1000" b="1" dirty="0" smtClean="0">
                <a:solidFill>
                  <a:schemeClr val="tx1"/>
                </a:solidFill>
              </a:rPr>
              <a:t> </a:t>
            </a:r>
          </a:p>
          <a:p>
            <a:pPr>
              <a:buFont typeface="Arial" pitchFamily="34" charset="0"/>
              <a:buChar char="•"/>
            </a:pPr>
            <a:r>
              <a:rPr lang="es-ES" sz="1000" b="1" dirty="0" smtClean="0">
                <a:solidFill>
                  <a:schemeClr val="tx1"/>
                </a:solidFill>
                <a:hlinkClick r:id="rId4"/>
              </a:rPr>
              <a:t>http://www.historiasiglo20.org/IIGM/index.htm</a:t>
            </a:r>
            <a:r>
              <a:rPr lang="es-ES" sz="1000" b="1" dirty="0" smtClean="0">
                <a:solidFill>
                  <a:schemeClr val="tx1"/>
                </a:solidFill>
              </a:rPr>
              <a:t> </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 Grupo"/>
          <p:cNvGrpSpPr/>
          <p:nvPr/>
        </p:nvGrpSpPr>
        <p:grpSpPr>
          <a:xfrm>
            <a:off x="899592" y="1412776"/>
            <a:ext cx="3672408" cy="5040560"/>
            <a:chOff x="363217" y="967226"/>
            <a:chExt cx="1606366" cy="5349240"/>
          </a:xfrm>
          <a:scene3d>
            <a:camera prst="orthographicFront"/>
            <a:lightRig rig="flat" dir="t"/>
          </a:scene3d>
        </p:grpSpPr>
        <p:sp>
          <p:nvSpPr>
            <p:cNvPr id="6" name="5 Rectángulo"/>
            <p:cNvSpPr/>
            <p:nvPr/>
          </p:nvSpPr>
          <p:spPr>
            <a:xfrm>
              <a:off x="363217" y="967226"/>
              <a:ext cx="1606366" cy="5349240"/>
            </a:xfrm>
            <a:prstGeom prst="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6 Rectángulo"/>
            <p:cNvSpPr/>
            <p:nvPr/>
          </p:nvSpPr>
          <p:spPr>
            <a:xfrm>
              <a:off x="363217" y="967226"/>
              <a:ext cx="1606366" cy="53492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7584" tIns="284423" rIns="227584" bIns="227584" numCol="1" spcCol="1270" anchor="t" anchorCtr="0">
              <a:noAutofit/>
            </a:bodyPr>
            <a:lstStyle/>
            <a:p>
              <a:pPr marL="228600" lvl="1" indent="-228600" algn="l" defTabSz="1111250">
                <a:lnSpc>
                  <a:spcPct val="90000"/>
                </a:lnSpc>
                <a:spcBef>
                  <a:spcPct val="0"/>
                </a:spcBef>
                <a:spcAft>
                  <a:spcPct val="15000"/>
                </a:spcAft>
                <a:buChar char="••"/>
              </a:pPr>
              <a:endParaRPr lang="es-ES" sz="2500" kern="1200"/>
            </a:p>
            <a:p>
              <a:pPr marL="228600" lvl="1" indent="-228600" algn="l" defTabSz="1111250">
                <a:lnSpc>
                  <a:spcPct val="90000"/>
                </a:lnSpc>
                <a:spcBef>
                  <a:spcPct val="0"/>
                </a:spcBef>
                <a:spcAft>
                  <a:spcPct val="15000"/>
                </a:spcAft>
                <a:buChar char="••"/>
              </a:pPr>
              <a:endParaRPr lang="es-ES" sz="2500" kern="1200"/>
            </a:p>
          </p:txBody>
        </p:sp>
      </p:grpSp>
      <p:sp>
        <p:nvSpPr>
          <p:cNvPr id="5" name="4 Rectángulo"/>
          <p:cNvSpPr/>
          <p:nvPr/>
        </p:nvSpPr>
        <p:spPr>
          <a:xfrm>
            <a:off x="323528" y="332656"/>
            <a:ext cx="644989" cy="644989"/>
          </a:xfrm>
          <a:prstGeom prst="rect">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s-ES" sz="2800" b="1" dirty="0"/>
              <a:t>7</a:t>
            </a:r>
            <a:r>
              <a:rPr lang="es-ES" sz="2800" b="1" dirty="0" smtClean="0"/>
              <a:t>º</a:t>
            </a:r>
            <a:endParaRPr lang="es-ES" sz="2800" b="1" dirty="0"/>
          </a:p>
        </p:txBody>
      </p:sp>
      <p:graphicFrame>
        <p:nvGraphicFramePr>
          <p:cNvPr id="9" name="8 Tabla"/>
          <p:cNvGraphicFramePr>
            <a:graphicFrameLocks noGrp="1"/>
          </p:cNvGraphicFramePr>
          <p:nvPr/>
        </p:nvGraphicFramePr>
        <p:xfrm>
          <a:off x="5508104" y="1340768"/>
          <a:ext cx="3384376" cy="148336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FICHA</a:t>
                      </a:r>
                      <a:r>
                        <a:rPr lang="es-ES" baseline="0" dirty="0" smtClean="0"/>
                        <a:t> </a:t>
                      </a:r>
                      <a:r>
                        <a:rPr lang="es-ES" dirty="0" smtClean="0"/>
                        <a:t>IMAGEN</a:t>
                      </a:r>
                      <a:r>
                        <a:rPr lang="es-ES" baseline="0" dirty="0" smtClean="0"/>
                        <a:t> Nº </a:t>
                      </a:r>
                      <a:endParaRPr lang="es-ES" dirty="0"/>
                    </a:p>
                  </a:txBody>
                  <a:tcPr/>
                </a:tc>
              </a:tr>
              <a:tr h="370840">
                <a:tc>
                  <a:txBody>
                    <a:bodyPr/>
                    <a:lstStyle/>
                    <a:p>
                      <a:r>
                        <a:rPr lang="es-ES" sz="1400" b="1" dirty="0" smtClean="0"/>
                        <a:t>Título:</a:t>
                      </a:r>
                      <a:endParaRPr lang="es-ES" sz="1400" dirty="0"/>
                    </a:p>
                  </a:txBody>
                  <a:tcPr/>
                </a:tc>
              </a:tr>
              <a:tr h="370840">
                <a:tc>
                  <a:txBody>
                    <a:bodyPr/>
                    <a:lstStyle/>
                    <a:p>
                      <a:r>
                        <a:rPr lang="es-ES" sz="1400" b="1" dirty="0" smtClean="0"/>
                        <a:t>Tipo de imagen: </a:t>
                      </a:r>
                      <a:endParaRPr lang="es-ES" sz="1400" b="1" dirty="0"/>
                    </a:p>
                  </a:txBody>
                  <a:tcPr/>
                </a:tc>
              </a:tr>
              <a:tr h="370840">
                <a:tc>
                  <a:txBody>
                    <a:bodyPr/>
                    <a:lstStyle/>
                    <a:p>
                      <a:r>
                        <a:rPr lang="es-ES" sz="1400" b="1" dirty="0" smtClean="0"/>
                        <a:t>Descripción:</a:t>
                      </a:r>
                      <a:r>
                        <a:rPr lang="es-ES" sz="1400" b="0" dirty="0" smtClean="0"/>
                        <a:t> </a:t>
                      </a:r>
                      <a:endParaRPr lang="es-ES" sz="1400" b="1" dirty="0"/>
                    </a:p>
                  </a:txBody>
                  <a:tcPr/>
                </a:tc>
              </a:tr>
            </a:tbl>
          </a:graphicData>
        </a:graphic>
      </p:graphicFrame>
      <p:graphicFrame>
        <p:nvGraphicFramePr>
          <p:cNvPr id="10" name="9 Tabla"/>
          <p:cNvGraphicFramePr>
            <a:graphicFrameLocks noGrp="1"/>
          </p:cNvGraphicFramePr>
          <p:nvPr/>
        </p:nvGraphicFramePr>
        <p:xfrm>
          <a:off x="5580112" y="3140968"/>
          <a:ext cx="3384376" cy="163068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BUSQUEDA DE INFORMACIÓN </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Otras fuentes</a:t>
                      </a:r>
                      <a:r>
                        <a:rPr lang="es-ES" sz="1400" baseline="0" dirty="0" smtClean="0"/>
                        <a:t> de información sobre tema y contexto:</a:t>
                      </a:r>
                      <a:endParaRPr lang="es-ES" sz="1400" dirty="0" smtClean="0"/>
                    </a:p>
                  </a:txBody>
                  <a:tcPr/>
                </a:tc>
              </a:tr>
              <a:tr h="370840">
                <a:tc>
                  <a:txBody>
                    <a:bodyPr/>
                    <a:lstStyle/>
                    <a:p>
                      <a:pPr>
                        <a:buFont typeface="Arial" pitchFamily="34" charset="0"/>
                        <a:buNone/>
                      </a:pPr>
                      <a:endParaRPr lang="es-ES" sz="1400" dirty="0"/>
                    </a:p>
                  </a:txBody>
                  <a:tcPr/>
                </a:tc>
              </a:tr>
              <a:tr h="370840">
                <a:tc>
                  <a:txBody>
                    <a:bodyPr/>
                    <a:lstStyle/>
                    <a:p>
                      <a:endParaRPr lang="es-ES" sz="1400" dirty="0"/>
                    </a:p>
                  </a:txBody>
                  <a:tcPr/>
                </a:tc>
              </a:tr>
            </a:tbl>
          </a:graphicData>
        </a:graphic>
      </p:graphicFrame>
      <p:graphicFrame>
        <p:nvGraphicFramePr>
          <p:cNvPr id="11" name="10 Tabla"/>
          <p:cNvGraphicFramePr>
            <a:graphicFrameLocks noGrp="1"/>
          </p:cNvGraphicFramePr>
          <p:nvPr/>
        </p:nvGraphicFramePr>
        <p:xfrm>
          <a:off x="5580112" y="4941168"/>
          <a:ext cx="3384376" cy="1478280"/>
        </p:xfrm>
        <a:graphic>
          <a:graphicData uri="http://schemas.openxmlformats.org/drawingml/2006/table">
            <a:tbl>
              <a:tblPr firstRow="1" bandRow="1">
                <a:tableStyleId>{5C22544A-7EE6-4342-B048-85BDC9FD1C3A}</a:tableStyleId>
              </a:tblPr>
              <a:tblGrid>
                <a:gridCol w="3384376"/>
              </a:tblGrid>
              <a:tr h="0">
                <a:tc>
                  <a:txBody>
                    <a:bodyPr/>
                    <a:lstStyle/>
                    <a:p>
                      <a:r>
                        <a:rPr lang="es-ES" dirty="0" smtClean="0"/>
                        <a:t>EXPLICACIÓN. Redactar informe.</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Objetivos del autor:</a:t>
                      </a:r>
                    </a:p>
                  </a:txBody>
                  <a:tcPr/>
                </a:tc>
              </a:tr>
              <a:tr h="370840">
                <a:tc>
                  <a:txBody>
                    <a:bodyPr/>
                    <a:lstStyle/>
                    <a:p>
                      <a:pPr>
                        <a:buFont typeface="Arial" pitchFamily="34" charset="0"/>
                        <a:buNone/>
                      </a:pPr>
                      <a:r>
                        <a:rPr lang="es-ES" sz="1400" dirty="0" smtClean="0"/>
                        <a:t>Contexto histórico:</a:t>
                      </a:r>
                      <a:endParaRPr lang="es-ES" sz="1400" dirty="0"/>
                    </a:p>
                  </a:txBody>
                  <a:tcPr/>
                </a:tc>
              </a:tr>
              <a:tr h="370840">
                <a:tc>
                  <a:txBody>
                    <a:bodyPr/>
                    <a:lstStyle/>
                    <a:p>
                      <a:r>
                        <a:rPr lang="es-ES" sz="1400" dirty="0" smtClean="0"/>
                        <a:t>Inventar</a:t>
                      </a:r>
                      <a:r>
                        <a:rPr lang="es-ES" sz="1400" baseline="0" dirty="0" smtClean="0"/>
                        <a:t> un nuevo título:</a:t>
                      </a:r>
                      <a:endParaRPr lang="es-ES" sz="1400" dirty="0"/>
                    </a:p>
                  </a:txBody>
                  <a:tcPr/>
                </a:tc>
              </a:tr>
            </a:tbl>
          </a:graphicData>
        </a:graphic>
      </p:graphicFrame>
      <p:pic>
        <p:nvPicPr>
          <p:cNvPr id="12" name="Picture 4" descr="aliados_segunda guerra_urss"/>
          <p:cNvPicPr>
            <a:picLocks noChangeAspect="1" noChangeArrowheads="1"/>
          </p:cNvPicPr>
          <p:nvPr/>
        </p:nvPicPr>
        <p:blipFill>
          <a:blip r:embed="rId2" cstate="print"/>
          <a:srcRect/>
          <a:stretch>
            <a:fillRect/>
          </a:stretch>
        </p:blipFill>
        <p:spPr bwMode="auto">
          <a:xfrm>
            <a:off x="1259632" y="1916832"/>
            <a:ext cx="2994235" cy="4293096"/>
          </a:xfrm>
          <a:prstGeom prst="rect">
            <a:avLst/>
          </a:prstGeom>
          <a:noFill/>
          <a:ln w="9525">
            <a:noFill/>
            <a:miter lim="800000"/>
            <a:headEnd/>
            <a:tailEnd/>
          </a:ln>
          <a:effectLst>
            <a:glow rad="228600">
              <a:schemeClr val="accent4">
                <a:satMod val="175000"/>
                <a:alpha val="40000"/>
              </a:schemeClr>
            </a:glow>
          </a:effectLst>
        </p:spPr>
      </p:pic>
      <p:sp>
        <p:nvSpPr>
          <p:cNvPr id="13" name="12 CuadroTexto"/>
          <p:cNvSpPr txBox="1"/>
          <p:nvPr/>
        </p:nvSpPr>
        <p:spPr>
          <a:xfrm>
            <a:off x="1043608" y="548680"/>
            <a:ext cx="3384376" cy="707886"/>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s-ES" sz="1000" b="1" dirty="0" smtClean="0">
                <a:solidFill>
                  <a:schemeClr val="tx1"/>
                </a:solidFill>
              </a:rPr>
              <a:t>Link recomendado:</a:t>
            </a:r>
          </a:p>
          <a:p>
            <a:pPr>
              <a:buFont typeface="Arial" pitchFamily="34" charset="0"/>
              <a:buChar char="•"/>
            </a:pPr>
            <a:r>
              <a:rPr lang="es-ES" sz="1000" b="1" dirty="0" smtClean="0">
                <a:solidFill>
                  <a:schemeClr val="tx1"/>
                </a:solidFill>
                <a:hlinkClick r:id="rId3"/>
              </a:rPr>
              <a:t>http://historia1imagen.cl/2010/05/16/guia-didactica-ii-guerra-mundial/</a:t>
            </a:r>
            <a:r>
              <a:rPr lang="es-ES" sz="1000" b="1" dirty="0" smtClean="0">
                <a:solidFill>
                  <a:schemeClr val="tx1"/>
                </a:solidFill>
              </a:rPr>
              <a:t> </a:t>
            </a:r>
          </a:p>
          <a:p>
            <a:pPr>
              <a:buFont typeface="Arial" pitchFamily="34" charset="0"/>
              <a:buChar char="•"/>
            </a:pPr>
            <a:r>
              <a:rPr lang="es-ES" sz="1000" b="1" dirty="0" smtClean="0">
                <a:solidFill>
                  <a:schemeClr val="tx1"/>
                </a:solidFill>
                <a:hlinkClick r:id="rId4"/>
              </a:rPr>
              <a:t>http://www.historiasiglo20.org/IIGM/index.htm</a:t>
            </a:r>
            <a:r>
              <a:rPr lang="es-ES" sz="1000" b="1" dirty="0" smtClean="0">
                <a:solidFill>
                  <a:schemeClr val="tx1"/>
                </a:solidFill>
              </a:rPr>
              <a:t>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 Grupo"/>
          <p:cNvGrpSpPr/>
          <p:nvPr/>
        </p:nvGrpSpPr>
        <p:grpSpPr>
          <a:xfrm>
            <a:off x="683568" y="1916832"/>
            <a:ext cx="4680520" cy="3744416"/>
            <a:chOff x="363217" y="967226"/>
            <a:chExt cx="1606366" cy="5349240"/>
          </a:xfrm>
          <a:scene3d>
            <a:camera prst="orthographicFront"/>
            <a:lightRig rig="flat" dir="t"/>
          </a:scene3d>
        </p:grpSpPr>
        <p:sp>
          <p:nvSpPr>
            <p:cNvPr id="6" name="5 Rectángulo"/>
            <p:cNvSpPr/>
            <p:nvPr/>
          </p:nvSpPr>
          <p:spPr>
            <a:xfrm>
              <a:off x="363217" y="967226"/>
              <a:ext cx="1606366" cy="5349240"/>
            </a:xfrm>
            <a:prstGeom prst="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6 Rectángulo"/>
            <p:cNvSpPr/>
            <p:nvPr/>
          </p:nvSpPr>
          <p:spPr>
            <a:xfrm>
              <a:off x="363217" y="967226"/>
              <a:ext cx="1606366" cy="53492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7584" tIns="284423" rIns="227584" bIns="227584" numCol="1" spcCol="1270" anchor="t" anchorCtr="0">
              <a:noAutofit/>
            </a:bodyPr>
            <a:lstStyle/>
            <a:p>
              <a:pPr marL="228600" lvl="1" indent="-228600" algn="l" defTabSz="1111250">
                <a:lnSpc>
                  <a:spcPct val="90000"/>
                </a:lnSpc>
                <a:spcBef>
                  <a:spcPct val="0"/>
                </a:spcBef>
                <a:spcAft>
                  <a:spcPct val="15000"/>
                </a:spcAft>
                <a:buChar char="••"/>
              </a:pPr>
              <a:endParaRPr lang="es-ES" sz="2500" kern="1200"/>
            </a:p>
            <a:p>
              <a:pPr marL="228600" lvl="1" indent="-228600" algn="l" defTabSz="1111250">
                <a:lnSpc>
                  <a:spcPct val="90000"/>
                </a:lnSpc>
                <a:spcBef>
                  <a:spcPct val="0"/>
                </a:spcBef>
                <a:spcAft>
                  <a:spcPct val="15000"/>
                </a:spcAft>
                <a:buChar char="••"/>
              </a:pPr>
              <a:endParaRPr lang="es-ES" sz="2500" kern="1200"/>
            </a:p>
          </p:txBody>
        </p:sp>
      </p:grpSp>
      <p:sp>
        <p:nvSpPr>
          <p:cNvPr id="5" name="4 Rectángulo"/>
          <p:cNvSpPr/>
          <p:nvPr/>
        </p:nvSpPr>
        <p:spPr>
          <a:xfrm>
            <a:off x="323528" y="1124744"/>
            <a:ext cx="644989" cy="644989"/>
          </a:xfrm>
          <a:prstGeom prst="rect">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s-ES" sz="2800" b="1" dirty="0"/>
              <a:t>8</a:t>
            </a:r>
            <a:r>
              <a:rPr lang="es-ES" sz="2800" b="1" dirty="0" smtClean="0"/>
              <a:t>º</a:t>
            </a:r>
            <a:endParaRPr lang="es-ES" sz="2800" b="1" dirty="0"/>
          </a:p>
        </p:txBody>
      </p:sp>
      <p:graphicFrame>
        <p:nvGraphicFramePr>
          <p:cNvPr id="9" name="8 Tabla"/>
          <p:cNvGraphicFramePr>
            <a:graphicFrameLocks noGrp="1"/>
          </p:cNvGraphicFramePr>
          <p:nvPr/>
        </p:nvGraphicFramePr>
        <p:xfrm>
          <a:off x="5508104" y="1340768"/>
          <a:ext cx="3384376" cy="148336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FICHA</a:t>
                      </a:r>
                      <a:r>
                        <a:rPr lang="es-ES" baseline="0" dirty="0" smtClean="0"/>
                        <a:t> </a:t>
                      </a:r>
                      <a:r>
                        <a:rPr lang="es-ES" dirty="0" smtClean="0"/>
                        <a:t>IMAGEN</a:t>
                      </a:r>
                      <a:r>
                        <a:rPr lang="es-ES" baseline="0" dirty="0" smtClean="0"/>
                        <a:t> Nº </a:t>
                      </a:r>
                      <a:endParaRPr lang="es-ES" dirty="0"/>
                    </a:p>
                  </a:txBody>
                  <a:tcPr/>
                </a:tc>
              </a:tr>
              <a:tr h="370840">
                <a:tc>
                  <a:txBody>
                    <a:bodyPr/>
                    <a:lstStyle/>
                    <a:p>
                      <a:r>
                        <a:rPr lang="es-ES" sz="1400" b="1" dirty="0" smtClean="0"/>
                        <a:t>Título:</a:t>
                      </a:r>
                      <a:endParaRPr lang="es-ES" sz="1400" dirty="0"/>
                    </a:p>
                  </a:txBody>
                  <a:tcPr/>
                </a:tc>
              </a:tr>
              <a:tr h="370840">
                <a:tc>
                  <a:txBody>
                    <a:bodyPr/>
                    <a:lstStyle/>
                    <a:p>
                      <a:r>
                        <a:rPr lang="es-ES" sz="1400" b="1" dirty="0" smtClean="0"/>
                        <a:t>Tipo de imagen: </a:t>
                      </a:r>
                      <a:endParaRPr lang="es-ES" sz="1400" b="1" dirty="0"/>
                    </a:p>
                  </a:txBody>
                  <a:tcPr/>
                </a:tc>
              </a:tr>
              <a:tr h="370840">
                <a:tc>
                  <a:txBody>
                    <a:bodyPr/>
                    <a:lstStyle/>
                    <a:p>
                      <a:r>
                        <a:rPr lang="es-ES" sz="1400" b="1" dirty="0" smtClean="0"/>
                        <a:t>Descripción:</a:t>
                      </a:r>
                      <a:r>
                        <a:rPr lang="es-ES" sz="1400" b="0" dirty="0" smtClean="0"/>
                        <a:t> </a:t>
                      </a:r>
                      <a:endParaRPr lang="es-ES" sz="1400" b="1" dirty="0"/>
                    </a:p>
                  </a:txBody>
                  <a:tcPr/>
                </a:tc>
              </a:tr>
            </a:tbl>
          </a:graphicData>
        </a:graphic>
      </p:graphicFrame>
      <p:graphicFrame>
        <p:nvGraphicFramePr>
          <p:cNvPr id="10" name="9 Tabla"/>
          <p:cNvGraphicFramePr>
            <a:graphicFrameLocks noGrp="1"/>
          </p:cNvGraphicFramePr>
          <p:nvPr/>
        </p:nvGraphicFramePr>
        <p:xfrm>
          <a:off x="5580112" y="3140968"/>
          <a:ext cx="3384376" cy="163068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BUSQUEDA DE INFORMACIÓN </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Otras fuentes</a:t>
                      </a:r>
                      <a:r>
                        <a:rPr lang="es-ES" sz="1400" baseline="0" dirty="0" smtClean="0"/>
                        <a:t> de información sobre tema y contexto:</a:t>
                      </a:r>
                      <a:endParaRPr lang="es-ES" sz="1400" dirty="0" smtClean="0"/>
                    </a:p>
                  </a:txBody>
                  <a:tcPr/>
                </a:tc>
              </a:tr>
              <a:tr h="370840">
                <a:tc>
                  <a:txBody>
                    <a:bodyPr/>
                    <a:lstStyle/>
                    <a:p>
                      <a:pPr>
                        <a:buFont typeface="Arial" pitchFamily="34" charset="0"/>
                        <a:buNone/>
                      </a:pPr>
                      <a:endParaRPr lang="es-ES" sz="1400" dirty="0"/>
                    </a:p>
                  </a:txBody>
                  <a:tcPr/>
                </a:tc>
              </a:tr>
              <a:tr h="370840">
                <a:tc>
                  <a:txBody>
                    <a:bodyPr/>
                    <a:lstStyle/>
                    <a:p>
                      <a:endParaRPr lang="es-ES" sz="1400" dirty="0"/>
                    </a:p>
                  </a:txBody>
                  <a:tcPr/>
                </a:tc>
              </a:tr>
            </a:tbl>
          </a:graphicData>
        </a:graphic>
      </p:graphicFrame>
      <p:graphicFrame>
        <p:nvGraphicFramePr>
          <p:cNvPr id="11" name="10 Tabla"/>
          <p:cNvGraphicFramePr>
            <a:graphicFrameLocks noGrp="1"/>
          </p:cNvGraphicFramePr>
          <p:nvPr/>
        </p:nvGraphicFramePr>
        <p:xfrm>
          <a:off x="5580112" y="4941168"/>
          <a:ext cx="3384376" cy="1478280"/>
        </p:xfrm>
        <a:graphic>
          <a:graphicData uri="http://schemas.openxmlformats.org/drawingml/2006/table">
            <a:tbl>
              <a:tblPr firstRow="1" bandRow="1">
                <a:tableStyleId>{5C22544A-7EE6-4342-B048-85BDC9FD1C3A}</a:tableStyleId>
              </a:tblPr>
              <a:tblGrid>
                <a:gridCol w="3384376"/>
              </a:tblGrid>
              <a:tr h="0">
                <a:tc>
                  <a:txBody>
                    <a:bodyPr/>
                    <a:lstStyle/>
                    <a:p>
                      <a:r>
                        <a:rPr lang="es-ES" dirty="0" smtClean="0"/>
                        <a:t>EXPLICACIÓN. Redactar informe.</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Objetivos del autor:</a:t>
                      </a:r>
                    </a:p>
                  </a:txBody>
                  <a:tcPr/>
                </a:tc>
              </a:tr>
              <a:tr h="370840">
                <a:tc>
                  <a:txBody>
                    <a:bodyPr/>
                    <a:lstStyle/>
                    <a:p>
                      <a:pPr>
                        <a:buFont typeface="Arial" pitchFamily="34" charset="0"/>
                        <a:buNone/>
                      </a:pPr>
                      <a:r>
                        <a:rPr lang="es-ES" sz="1400" dirty="0" smtClean="0"/>
                        <a:t>Contexto histórico:</a:t>
                      </a:r>
                      <a:endParaRPr lang="es-ES" sz="1400" dirty="0"/>
                    </a:p>
                  </a:txBody>
                  <a:tcPr/>
                </a:tc>
              </a:tr>
              <a:tr h="370840">
                <a:tc>
                  <a:txBody>
                    <a:bodyPr/>
                    <a:lstStyle/>
                    <a:p>
                      <a:r>
                        <a:rPr lang="es-ES" sz="1400" dirty="0" smtClean="0"/>
                        <a:t>Inventar</a:t>
                      </a:r>
                      <a:r>
                        <a:rPr lang="es-ES" sz="1400" baseline="0" dirty="0" smtClean="0"/>
                        <a:t> un nuevo título:</a:t>
                      </a:r>
                      <a:endParaRPr lang="es-ES" sz="1400" dirty="0"/>
                    </a:p>
                  </a:txBody>
                  <a:tcPr/>
                </a:tc>
              </a:tr>
            </a:tbl>
          </a:graphicData>
        </a:graphic>
      </p:graphicFrame>
      <p:pic>
        <p:nvPicPr>
          <p:cNvPr id="12" name="Picture 4" descr="ussr0254"/>
          <p:cNvPicPr>
            <a:picLocks noChangeAspect="1" noChangeArrowheads="1"/>
          </p:cNvPicPr>
          <p:nvPr/>
        </p:nvPicPr>
        <p:blipFill>
          <a:blip r:embed="rId2" cstate="print"/>
          <a:srcRect/>
          <a:stretch>
            <a:fillRect/>
          </a:stretch>
        </p:blipFill>
        <p:spPr bwMode="auto">
          <a:xfrm>
            <a:off x="971600" y="2276872"/>
            <a:ext cx="3995936" cy="2996952"/>
          </a:xfrm>
          <a:prstGeom prst="rect">
            <a:avLst/>
          </a:prstGeom>
          <a:noFill/>
          <a:ln w="9525">
            <a:noFill/>
            <a:miter lim="800000"/>
            <a:headEnd/>
            <a:tailEnd/>
          </a:ln>
          <a:effectLst>
            <a:glow rad="228600">
              <a:schemeClr val="accent4">
                <a:satMod val="175000"/>
                <a:alpha val="40000"/>
              </a:schemeClr>
            </a:glow>
          </a:effectLst>
        </p:spPr>
      </p:pic>
      <p:sp>
        <p:nvSpPr>
          <p:cNvPr id="13" name="12 CuadroTexto"/>
          <p:cNvSpPr txBox="1"/>
          <p:nvPr/>
        </p:nvSpPr>
        <p:spPr>
          <a:xfrm>
            <a:off x="1331640" y="1124744"/>
            <a:ext cx="3384376" cy="707886"/>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s-ES" sz="1000" b="1" dirty="0" smtClean="0">
                <a:solidFill>
                  <a:schemeClr val="tx1"/>
                </a:solidFill>
              </a:rPr>
              <a:t>Link recomendado:</a:t>
            </a:r>
          </a:p>
          <a:p>
            <a:pPr>
              <a:buFont typeface="Arial" pitchFamily="34" charset="0"/>
              <a:buChar char="•"/>
            </a:pPr>
            <a:r>
              <a:rPr lang="es-ES" sz="1000" b="1" dirty="0" smtClean="0">
                <a:solidFill>
                  <a:schemeClr val="tx1"/>
                </a:solidFill>
                <a:hlinkClick r:id="rId3"/>
              </a:rPr>
              <a:t>http://historia1imagen.cl/2010/05/16/guia-didactica-ii-guerra-mundial/</a:t>
            </a:r>
            <a:r>
              <a:rPr lang="es-ES" sz="1000" b="1" dirty="0" smtClean="0">
                <a:solidFill>
                  <a:schemeClr val="tx1"/>
                </a:solidFill>
              </a:rPr>
              <a:t> </a:t>
            </a:r>
          </a:p>
          <a:p>
            <a:pPr>
              <a:buFont typeface="Arial" pitchFamily="34" charset="0"/>
              <a:buChar char="•"/>
            </a:pPr>
            <a:r>
              <a:rPr lang="es-ES" sz="1000" b="1" dirty="0" smtClean="0">
                <a:solidFill>
                  <a:schemeClr val="tx1"/>
                </a:solidFill>
                <a:hlinkClick r:id="rId4"/>
              </a:rPr>
              <a:t>http://www.historiasiglo20.org/IIGM/index.htm</a:t>
            </a:r>
            <a:r>
              <a:rPr lang="es-ES" sz="1000" b="1" dirty="0" smtClean="0">
                <a:solidFill>
                  <a:schemeClr val="tx1"/>
                </a:solidFill>
              </a:rPr>
              <a:t>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 Grupo"/>
          <p:cNvGrpSpPr/>
          <p:nvPr/>
        </p:nvGrpSpPr>
        <p:grpSpPr>
          <a:xfrm>
            <a:off x="683568" y="1916832"/>
            <a:ext cx="4320480" cy="4104456"/>
            <a:chOff x="363217" y="967226"/>
            <a:chExt cx="1606366" cy="5349240"/>
          </a:xfrm>
          <a:scene3d>
            <a:camera prst="orthographicFront"/>
            <a:lightRig rig="flat" dir="t"/>
          </a:scene3d>
        </p:grpSpPr>
        <p:sp>
          <p:nvSpPr>
            <p:cNvPr id="6" name="5 Rectángulo"/>
            <p:cNvSpPr/>
            <p:nvPr/>
          </p:nvSpPr>
          <p:spPr>
            <a:xfrm>
              <a:off x="363217" y="967226"/>
              <a:ext cx="1606366" cy="5349240"/>
            </a:xfrm>
            <a:prstGeom prst="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6 Rectángulo"/>
            <p:cNvSpPr/>
            <p:nvPr/>
          </p:nvSpPr>
          <p:spPr>
            <a:xfrm>
              <a:off x="363217" y="967226"/>
              <a:ext cx="1606366" cy="53492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7584" tIns="284423" rIns="227584" bIns="227584" numCol="1" spcCol="1270" anchor="t" anchorCtr="0">
              <a:noAutofit/>
            </a:bodyPr>
            <a:lstStyle/>
            <a:p>
              <a:pPr marL="228600" lvl="1" indent="-228600" algn="l" defTabSz="1111250">
                <a:lnSpc>
                  <a:spcPct val="90000"/>
                </a:lnSpc>
                <a:spcBef>
                  <a:spcPct val="0"/>
                </a:spcBef>
                <a:spcAft>
                  <a:spcPct val="15000"/>
                </a:spcAft>
                <a:buChar char="••"/>
              </a:pPr>
              <a:endParaRPr lang="es-ES" sz="2500" kern="1200"/>
            </a:p>
            <a:p>
              <a:pPr marL="228600" lvl="1" indent="-228600" algn="l" defTabSz="1111250">
                <a:lnSpc>
                  <a:spcPct val="90000"/>
                </a:lnSpc>
                <a:spcBef>
                  <a:spcPct val="0"/>
                </a:spcBef>
                <a:spcAft>
                  <a:spcPct val="15000"/>
                </a:spcAft>
                <a:buChar char="••"/>
              </a:pPr>
              <a:endParaRPr lang="es-ES" sz="2500" kern="1200"/>
            </a:p>
          </p:txBody>
        </p:sp>
      </p:grpSp>
      <p:sp>
        <p:nvSpPr>
          <p:cNvPr id="5" name="4 Rectángulo"/>
          <p:cNvSpPr/>
          <p:nvPr/>
        </p:nvSpPr>
        <p:spPr>
          <a:xfrm>
            <a:off x="251520" y="1124744"/>
            <a:ext cx="644989" cy="644989"/>
          </a:xfrm>
          <a:prstGeom prst="rect">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s-ES" sz="2800" b="1" dirty="0"/>
              <a:t>9</a:t>
            </a:r>
            <a:r>
              <a:rPr lang="es-ES" sz="2800" b="1" dirty="0" smtClean="0"/>
              <a:t>º</a:t>
            </a:r>
            <a:endParaRPr lang="es-ES" sz="2800" b="1" dirty="0"/>
          </a:p>
        </p:txBody>
      </p:sp>
      <p:graphicFrame>
        <p:nvGraphicFramePr>
          <p:cNvPr id="9" name="8 Tabla"/>
          <p:cNvGraphicFramePr>
            <a:graphicFrameLocks noGrp="1"/>
          </p:cNvGraphicFramePr>
          <p:nvPr/>
        </p:nvGraphicFramePr>
        <p:xfrm>
          <a:off x="5508104" y="1340768"/>
          <a:ext cx="3384376" cy="148336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FICHA</a:t>
                      </a:r>
                      <a:r>
                        <a:rPr lang="es-ES" baseline="0" dirty="0" smtClean="0"/>
                        <a:t> </a:t>
                      </a:r>
                      <a:r>
                        <a:rPr lang="es-ES" dirty="0" smtClean="0"/>
                        <a:t>IMAGEN</a:t>
                      </a:r>
                      <a:r>
                        <a:rPr lang="es-ES" baseline="0" dirty="0" smtClean="0"/>
                        <a:t> Nº </a:t>
                      </a:r>
                      <a:endParaRPr lang="es-ES" dirty="0"/>
                    </a:p>
                  </a:txBody>
                  <a:tcPr/>
                </a:tc>
              </a:tr>
              <a:tr h="370840">
                <a:tc>
                  <a:txBody>
                    <a:bodyPr/>
                    <a:lstStyle/>
                    <a:p>
                      <a:r>
                        <a:rPr lang="es-ES" sz="1400" b="1" dirty="0" smtClean="0"/>
                        <a:t>Título:</a:t>
                      </a:r>
                      <a:endParaRPr lang="es-ES" sz="1400" dirty="0"/>
                    </a:p>
                  </a:txBody>
                  <a:tcPr/>
                </a:tc>
              </a:tr>
              <a:tr h="370840">
                <a:tc>
                  <a:txBody>
                    <a:bodyPr/>
                    <a:lstStyle/>
                    <a:p>
                      <a:r>
                        <a:rPr lang="es-ES" sz="1400" b="1" dirty="0" smtClean="0"/>
                        <a:t>Tipo de imagen: </a:t>
                      </a:r>
                      <a:endParaRPr lang="es-ES" sz="1400" b="1" dirty="0"/>
                    </a:p>
                  </a:txBody>
                  <a:tcPr/>
                </a:tc>
              </a:tr>
              <a:tr h="370840">
                <a:tc>
                  <a:txBody>
                    <a:bodyPr/>
                    <a:lstStyle/>
                    <a:p>
                      <a:r>
                        <a:rPr lang="es-ES" sz="1400" b="1" dirty="0" smtClean="0"/>
                        <a:t>Descripción:</a:t>
                      </a:r>
                      <a:r>
                        <a:rPr lang="es-ES" sz="1400" b="0" dirty="0" smtClean="0"/>
                        <a:t> </a:t>
                      </a:r>
                      <a:endParaRPr lang="es-ES" sz="1400" b="1" dirty="0"/>
                    </a:p>
                  </a:txBody>
                  <a:tcPr/>
                </a:tc>
              </a:tr>
            </a:tbl>
          </a:graphicData>
        </a:graphic>
      </p:graphicFrame>
      <p:graphicFrame>
        <p:nvGraphicFramePr>
          <p:cNvPr id="10" name="9 Tabla"/>
          <p:cNvGraphicFramePr>
            <a:graphicFrameLocks noGrp="1"/>
          </p:cNvGraphicFramePr>
          <p:nvPr/>
        </p:nvGraphicFramePr>
        <p:xfrm>
          <a:off x="5580112" y="3140968"/>
          <a:ext cx="3384376" cy="163068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BUSQUEDA DE INFORMACIÓN </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Otras fuentes</a:t>
                      </a:r>
                      <a:r>
                        <a:rPr lang="es-ES" sz="1400" baseline="0" dirty="0" smtClean="0"/>
                        <a:t> de información sobre tema y contexto: (Buscar Gran Guerra Patria)</a:t>
                      </a:r>
                      <a:endParaRPr lang="es-ES" sz="1400" dirty="0" smtClean="0"/>
                    </a:p>
                  </a:txBody>
                  <a:tcPr/>
                </a:tc>
              </a:tr>
              <a:tr h="370840">
                <a:tc>
                  <a:txBody>
                    <a:bodyPr/>
                    <a:lstStyle/>
                    <a:p>
                      <a:pPr>
                        <a:buFont typeface="Arial" pitchFamily="34" charset="0"/>
                        <a:buNone/>
                      </a:pPr>
                      <a:endParaRPr lang="es-ES" sz="1400" dirty="0"/>
                    </a:p>
                  </a:txBody>
                  <a:tcPr/>
                </a:tc>
              </a:tr>
              <a:tr h="370840">
                <a:tc>
                  <a:txBody>
                    <a:bodyPr/>
                    <a:lstStyle/>
                    <a:p>
                      <a:endParaRPr lang="es-ES" sz="1400" dirty="0"/>
                    </a:p>
                  </a:txBody>
                  <a:tcPr/>
                </a:tc>
              </a:tr>
            </a:tbl>
          </a:graphicData>
        </a:graphic>
      </p:graphicFrame>
      <p:graphicFrame>
        <p:nvGraphicFramePr>
          <p:cNvPr id="11" name="10 Tabla"/>
          <p:cNvGraphicFramePr>
            <a:graphicFrameLocks noGrp="1"/>
          </p:cNvGraphicFramePr>
          <p:nvPr/>
        </p:nvGraphicFramePr>
        <p:xfrm>
          <a:off x="5580112" y="4941168"/>
          <a:ext cx="3384376" cy="1478280"/>
        </p:xfrm>
        <a:graphic>
          <a:graphicData uri="http://schemas.openxmlformats.org/drawingml/2006/table">
            <a:tbl>
              <a:tblPr firstRow="1" bandRow="1">
                <a:tableStyleId>{5C22544A-7EE6-4342-B048-85BDC9FD1C3A}</a:tableStyleId>
              </a:tblPr>
              <a:tblGrid>
                <a:gridCol w="3384376"/>
              </a:tblGrid>
              <a:tr h="0">
                <a:tc>
                  <a:txBody>
                    <a:bodyPr/>
                    <a:lstStyle/>
                    <a:p>
                      <a:r>
                        <a:rPr lang="es-ES" dirty="0" smtClean="0"/>
                        <a:t>EXPLICACIÓN. Redactar informe.</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Objetivos del autor:</a:t>
                      </a:r>
                    </a:p>
                  </a:txBody>
                  <a:tcPr/>
                </a:tc>
              </a:tr>
              <a:tr h="370840">
                <a:tc>
                  <a:txBody>
                    <a:bodyPr/>
                    <a:lstStyle/>
                    <a:p>
                      <a:pPr>
                        <a:buFont typeface="Arial" pitchFamily="34" charset="0"/>
                        <a:buNone/>
                      </a:pPr>
                      <a:r>
                        <a:rPr lang="es-ES" sz="1400" dirty="0" smtClean="0"/>
                        <a:t>Contexto histórico:</a:t>
                      </a:r>
                      <a:endParaRPr lang="es-ES" sz="1400" dirty="0"/>
                    </a:p>
                  </a:txBody>
                  <a:tcPr/>
                </a:tc>
              </a:tr>
              <a:tr h="370840">
                <a:tc>
                  <a:txBody>
                    <a:bodyPr/>
                    <a:lstStyle/>
                    <a:p>
                      <a:r>
                        <a:rPr lang="es-ES" sz="1400" dirty="0" smtClean="0"/>
                        <a:t>Inventar</a:t>
                      </a:r>
                      <a:r>
                        <a:rPr lang="es-ES" sz="1400" baseline="0" dirty="0" smtClean="0"/>
                        <a:t> un nuevo título:</a:t>
                      </a:r>
                      <a:endParaRPr lang="es-ES" sz="1400" dirty="0"/>
                    </a:p>
                  </a:txBody>
                  <a:tcPr/>
                </a:tc>
              </a:tr>
            </a:tbl>
          </a:graphicData>
        </a:graphic>
      </p:graphicFrame>
      <p:pic>
        <p:nvPicPr>
          <p:cNvPr id="12" name="Picture 4" descr="urss_hitler_segunda guerra"/>
          <p:cNvPicPr>
            <a:picLocks noChangeAspect="1" noChangeArrowheads="1"/>
          </p:cNvPicPr>
          <p:nvPr/>
        </p:nvPicPr>
        <p:blipFill>
          <a:blip r:embed="rId2" cstate="print"/>
          <a:srcRect/>
          <a:stretch>
            <a:fillRect/>
          </a:stretch>
        </p:blipFill>
        <p:spPr bwMode="auto">
          <a:xfrm>
            <a:off x="899592" y="2132856"/>
            <a:ext cx="3903370" cy="3384376"/>
          </a:xfrm>
          <a:prstGeom prst="rect">
            <a:avLst/>
          </a:prstGeom>
          <a:noFill/>
          <a:ln w="9525">
            <a:noFill/>
            <a:miter lim="800000"/>
            <a:headEnd/>
            <a:tailEnd/>
          </a:ln>
          <a:effectLst>
            <a:glow rad="228600">
              <a:schemeClr val="accent4">
                <a:satMod val="175000"/>
                <a:alpha val="40000"/>
              </a:schemeClr>
            </a:glow>
          </a:effectLst>
        </p:spPr>
      </p:pic>
      <p:sp>
        <p:nvSpPr>
          <p:cNvPr id="13" name="12 CuadroTexto"/>
          <p:cNvSpPr txBox="1"/>
          <p:nvPr/>
        </p:nvSpPr>
        <p:spPr>
          <a:xfrm>
            <a:off x="1043608" y="1124744"/>
            <a:ext cx="3384376" cy="707886"/>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s-ES" sz="1000" b="1" dirty="0" smtClean="0">
                <a:solidFill>
                  <a:schemeClr val="tx1"/>
                </a:solidFill>
              </a:rPr>
              <a:t>Link recomendado:</a:t>
            </a:r>
          </a:p>
          <a:p>
            <a:pPr>
              <a:buFont typeface="Arial" pitchFamily="34" charset="0"/>
              <a:buChar char="•"/>
            </a:pPr>
            <a:r>
              <a:rPr lang="es-ES" sz="1000" b="1" dirty="0" smtClean="0">
                <a:solidFill>
                  <a:schemeClr val="tx1"/>
                </a:solidFill>
                <a:hlinkClick r:id="rId3"/>
              </a:rPr>
              <a:t>http://historia1imagen.cl/2010/05/16/guia-didactica-ii-guerra-mundial/</a:t>
            </a:r>
            <a:r>
              <a:rPr lang="es-ES" sz="1000" b="1" dirty="0" smtClean="0">
                <a:solidFill>
                  <a:schemeClr val="tx1"/>
                </a:solidFill>
              </a:rPr>
              <a:t> </a:t>
            </a:r>
          </a:p>
          <a:p>
            <a:pPr>
              <a:buFont typeface="Arial" pitchFamily="34" charset="0"/>
              <a:buChar char="•"/>
            </a:pPr>
            <a:r>
              <a:rPr lang="es-ES" sz="1000" b="1" dirty="0" smtClean="0">
                <a:solidFill>
                  <a:schemeClr val="tx1"/>
                </a:solidFill>
                <a:hlinkClick r:id="rId4"/>
              </a:rPr>
              <a:t>http://www.historiasiglo20.org/IIGM/index.htm</a:t>
            </a:r>
            <a:r>
              <a:rPr lang="es-ES" sz="1000" b="1" dirty="0" smtClean="0">
                <a:solidFill>
                  <a:schemeClr val="tx1"/>
                </a:solidFill>
              </a:rPr>
              <a:t>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 Grupo"/>
          <p:cNvGrpSpPr/>
          <p:nvPr/>
        </p:nvGrpSpPr>
        <p:grpSpPr>
          <a:xfrm>
            <a:off x="683568" y="1340768"/>
            <a:ext cx="3960440" cy="5328592"/>
            <a:chOff x="363217" y="967226"/>
            <a:chExt cx="1606366" cy="5349240"/>
          </a:xfrm>
          <a:scene3d>
            <a:camera prst="orthographicFront"/>
            <a:lightRig rig="flat" dir="t"/>
          </a:scene3d>
        </p:grpSpPr>
        <p:sp>
          <p:nvSpPr>
            <p:cNvPr id="6" name="5 Rectángulo"/>
            <p:cNvSpPr/>
            <p:nvPr/>
          </p:nvSpPr>
          <p:spPr>
            <a:xfrm>
              <a:off x="363217" y="967226"/>
              <a:ext cx="1606366" cy="5349240"/>
            </a:xfrm>
            <a:prstGeom prst="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6 Rectángulo"/>
            <p:cNvSpPr/>
            <p:nvPr/>
          </p:nvSpPr>
          <p:spPr>
            <a:xfrm>
              <a:off x="363217" y="967226"/>
              <a:ext cx="1606366" cy="53492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7584" tIns="284423" rIns="227584" bIns="227584" numCol="1" spcCol="1270" anchor="t" anchorCtr="0">
              <a:noAutofit/>
            </a:bodyPr>
            <a:lstStyle/>
            <a:p>
              <a:pPr marL="228600" lvl="1" indent="-228600" algn="l" defTabSz="1111250">
                <a:lnSpc>
                  <a:spcPct val="90000"/>
                </a:lnSpc>
                <a:spcBef>
                  <a:spcPct val="0"/>
                </a:spcBef>
                <a:spcAft>
                  <a:spcPct val="15000"/>
                </a:spcAft>
                <a:buChar char="••"/>
              </a:pPr>
              <a:endParaRPr lang="es-ES" sz="2500" kern="1200"/>
            </a:p>
            <a:p>
              <a:pPr marL="228600" lvl="1" indent="-228600" algn="l" defTabSz="1111250">
                <a:lnSpc>
                  <a:spcPct val="90000"/>
                </a:lnSpc>
                <a:spcBef>
                  <a:spcPct val="0"/>
                </a:spcBef>
                <a:spcAft>
                  <a:spcPct val="15000"/>
                </a:spcAft>
                <a:buChar char="••"/>
              </a:pPr>
              <a:endParaRPr lang="es-ES" sz="2500" kern="1200"/>
            </a:p>
          </p:txBody>
        </p:sp>
      </p:grpSp>
      <p:sp>
        <p:nvSpPr>
          <p:cNvPr id="5" name="4 Rectángulo"/>
          <p:cNvSpPr/>
          <p:nvPr/>
        </p:nvSpPr>
        <p:spPr>
          <a:xfrm>
            <a:off x="323528" y="332656"/>
            <a:ext cx="720080" cy="648072"/>
          </a:xfrm>
          <a:prstGeom prst="rect">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s-ES" sz="2800" b="1" dirty="0" smtClean="0"/>
              <a:t>10º</a:t>
            </a:r>
            <a:endParaRPr lang="es-ES" sz="2800" b="1" dirty="0"/>
          </a:p>
        </p:txBody>
      </p:sp>
      <p:graphicFrame>
        <p:nvGraphicFramePr>
          <p:cNvPr id="9" name="8 Tabla"/>
          <p:cNvGraphicFramePr>
            <a:graphicFrameLocks noGrp="1"/>
          </p:cNvGraphicFramePr>
          <p:nvPr/>
        </p:nvGraphicFramePr>
        <p:xfrm>
          <a:off x="5508104" y="1340768"/>
          <a:ext cx="3384376" cy="148336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FICHA</a:t>
                      </a:r>
                      <a:r>
                        <a:rPr lang="es-ES" baseline="0" dirty="0" smtClean="0"/>
                        <a:t> </a:t>
                      </a:r>
                      <a:r>
                        <a:rPr lang="es-ES" dirty="0" smtClean="0"/>
                        <a:t>IMAGEN</a:t>
                      </a:r>
                      <a:r>
                        <a:rPr lang="es-ES" baseline="0" dirty="0" smtClean="0"/>
                        <a:t> Nº </a:t>
                      </a:r>
                      <a:endParaRPr lang="es-ES" dirty="0"/>
                    </a:p>
                  </a:txBody>
                  <a:tcPr/>
                </a:tc>
              </a:tr>
              <a:tr h="370840">
                <a:tc>
                  <a:txBody>
                    <a:bodyPr/>
                    <a:lstStyle/>
                    <a:p>
                      <a:r>
                        <a:rPr lang="es-ES" sz="1400" b="1" dirty="0" smtClean="0"/>
                        <a:t>Título:</a:t>
                      </a:r>
                      <a:endParaRPr lang="es-ES" sz="1400" dirty="0"/>
                    </a:p>
                  </a:txBody>
                  <a:tcPr/>
                </a:tc>
              </a:tr>
              <a:tr h="370840">
                <a:tc>
                  <a:txBody>
                    <a:bodyPr/>
                    <a:lstStyle/>
                    <a:p>
                      <a:r>
                        <a:rPr lang="es-ES" sz="1400" b="1" dirty="0" smtClean="0"/>
                        <a:t>Tipo de imagen: </a:t>
                      </a:r>
                      <a:endParaRPr lang="es-ES" sz="1400" b="1" dirty="0"/>
                    </a:p>
                  </a:txBody>
                  <a:tcPr/>
                </a:tc>
              </a:tr>
              <a:tr h="370840">
                <a:tc>
                  <a:txBody>
                    <a:bodyPr/>
                    <a:lstStyle/>
                    <a:p>
                      <a:r>
                        <a:rPr lang="es-ES" sz="1400" b="1" dirty="0" smtClean="0"/>
                        <a:t>Descripción:</a:t>
                      </a:r>
                      <a:r>
                        <a:rPr lang="es-ES" sz="1400" b="0" dirty="0" smtClean="0"/>
                        <a:t> </a:t>
                      </a:r>
                      <a:endParaRPr lang="es-ES" sz="1400" b="1" dirty="0"/>
                    </a:p>
                  </a:txBody>
                  <a:tcPr/>
                </a:tc>
              </a:tr>
            </a:tbl>
          </a:graphicData>
        </a:graphic>
      </p:graphicFrame>
      <p:graphicFrame>
        <p:nvGraphicFramePr>
          <p:cNvPr id="10" name="9 Tabla"/>
          <p:cNvGraphicFramePr>
            <a:graphicFrameLocks noGrp="1"/>
          </p:cNvGraphicFramePr>
          <p:nvPr/>
        </p:nvGraphicFramePr>
        <p:xfrm>
          <a:off x="5580112" y="3140968"/>
          <a:ext cx="3384376" cy="163068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BUSQUEDA DE INFORMACIÓN </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Otras fuentes</a:t>
                      </a:r>
                      <a:r>
                        <a:rPr lang="es-ES" sz="1400" baseline="0" dirty="0" smtClean="0"/>
                        <a:t> de información sobre tema y contexto: buscar Gran Guerra Patria</a:t>
                      </a:r>
                      <a:endParaRPr lang="es-ES" sz="1400" dirty="0" smtClean="0"/>
                    </a:p>
                  </a:txBody>
                  <a:tcPr/>
                </a:tc>
              </a:tr>
              <a:tr h="370840">
                <a:tc>
                  <a:txBody>
                    <a:bodyPr/>
                    <a:lstStyle/>
                    <a:p>
                      <a:pPr>
                        <a:buFont typeface="Arial" pitchFamily="34" charset="0"/>
                        <a:buNone/>
                      </a:pPr>
                      <a:endParaRPr lang="es-ES" sz="1400" dirty="0"/>
                    </a:p>
                  </a:txBody>
                  <a:tcPr/>
                </a:tc>
              </a:tr>
              <a:tr h="370840">
                <a:tc>
                  <a:txBody>
                    <a:bodyPr/>
                    <a:lstStyle/>
                    <a:p>
                      <a:endParaRPr lang="es-ES" sz="1400" dirty="0"/>
                    </a:p>
                  </a:txBody>
                  <a:tcPr/>
                </a:tc>
              </a:tr>
            </a:tbl>
          </a:graphicData>
        </a:graphic>
      </p:graphicFrame>
      <p:graphicFrame>
        <p:nvGraphicFramePr>
          <p:cNvPr id="11" name="10 Tabla"/>
          <p:cNvGraphicFramePr>
            <a:graphicFrameLocks noGrp="1"/>
          </p:cNvGraphicFramePr>
          <p:nvPr/>
        </p:nvGraphicFramePr>
        <p:xfrm>
          <a:off x="5580112" y="4941168"/>
          <a:ext cx="3384376" cy="1478280"/>
        </p:xfrm>
        <a:graphic>
          <a:graphicData uri="http://schemas.openxmlformats.org/drawingml/2006/table">
            <a:tbl>
              <a:tblPr firstRow="1" bandRow="1">
                <a:tableStyleId>{5C22544A-7EE6-4342-B048-85BDC9FD1C3A}</a:tableStyleId>
              </a:tblPr>
              <a:tblGrid>
                <a:gridCol w="3384376"/>
              </a:tblGrid>
              <a:tr h="0">
                <a:tc>
                  <a:txBody>
                    <a:bodyPr/>
                    <a:lstStyle/>
                    <a:p>
                      <a:r>
                        <a:rPr lang="es-ES" dirty="0" smtClean="0"/>
                        <a:t>EXPLICACIÓN. Redactar informe.</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Objetivos del autor:</a:t>
                      </a:r>
                    </a:p>
                  </a:txBody>
                  <a:tcPr/>
                </a:tc>
              </a:tr>
              <a:tr h="370840">
                <a:tc>
                  <a:txBody>
                    <a:bodyPr/>
                    <a:lstStyle/>
                    <a:p>
                      <a:pPr>
                        <a:buFont typeface="Arial" pitchFamily="34" charset="0"/>
                        <a:buNone/>
                      </a:pPr>
                      <a:r>
                        <a:rPr lang="es-ES" sz="1400" dirty="0" smtClean="0"/>
                        <a:t>Contexto histórico:</a:t>
                      </a:r>
                      <a:endParaRPr lang="es-ES" sz="1400" dirty="0"/>
                    </a:p>
                  </a:txBody>
                  <a:tcPr/>
                </a:tc>
              </a:tr>
              <a:tr h="370840">
                <a:tc>
                  <a:txBody>
                    <a:bodyPr/>
                    <a:lstStyle/>
                    <a:p>
                      <a:r>
                        <a:rPr lang="es-ES" sz="1400" dirty="0" smtClean="0"/>
                        <a:t>Inventar</a:t>
                      </a:r>
                      <a:r>
                        <a:rPr lang="es-ES" sz="1400" baseline="0" dirty="0" smtClean="0"/>
                        <a:t> un nuevo título:</a:t>
                      </a:r>
                      <a:endParaRPr lang="es-ES" sz="1400" dirty="0"/>
                    </a:p>
                  </a:txBody>
                  <a:tcPr/>
                </a:tc>
              </a:tr>
            </a:tbl>
          </a:graphicData>
        </a:graphic>
      </p:graphicFrame>
      <p:pic>
        <p:nvPicPr>
          <p:cNvPr id="13" name="Picture 4" descr="aliados_segunda guerra mundial"/>
          <p:cNvPicPr>
            <a:picLocks noChangeAspect="1" noChangeArrowheads="1"/>
          </p:cNvPicPr>
          <p:nvPr/>
        </p:nvPicPr>
        <p:blipFill>
          <a:blip r:embed="rId2" cstate="print"/>
          <a:srcRect/>
          <a:stretch>
            <a:fillRect/>
          </a:stretch>
        </p:blipFill>
        <p:spPr bwMode="auto">
          <a:xfrm>
            <a:off x="1043608" y="1772816"/>
            <a:ext cx="3240360" cy="4435474"/>
          </a:xfrm>
          <a:prstGeom prst="rect">
            <a:avLst/>
          </a:prstGeom>
          <a:noFill/>
          <a:ln w="9525">
            <a:noFill/>
            <a:miter lim="800000"/>
            <a:headEnd/>
            <a:tailEnd/>
          </a:ln>
          <a:effectLst>
            <a:glow rad="228600">
              <a:schemeClr val="accent3">
                <a:satMod val="175000"/>
                <a:alpha val="40000"/>
              </a:schemeClr>
            </a:glow>
          </a:effectLst>
        </p:spPr>
      </p:pic>
      <p:sp>
        <p:nvSpPr>
          <p:cNvPr id="12" name="11 CuadroTexto"/>
          <p:cNvSpPr txBox="1"/>
          <p:nvPr/>
        </p:nvSpPr>
        <p:spPr>
          <a:xfrm>
            <a:off x="1043608" y="548680"/>
            <a:ext cx="3384376" cy="707886"/>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s-ES" sz="1000" b="1" dirty="0" smtClean="0">
                <a:solidFill>
                  <a:schemeClr val="tx1"/>
                </a:solidFill>
              </a:rPr>
              <a:t>Link recomendado:</a:t>
            </a:r>
          </a:p>
          <a:p>
            <a:pPr>
              <a:buFont typeface="Arial" pitchFamily="34" charset="0"/>
              <a:buChar char="•"/>
            </a:pPr>
            <a:r>
              <a:rPr lang="es-ES" sz="1000" b="1" dirty="0" smtClean="0">
                <a:solidFill>
                  <a:schemeClr val="tx1"/>
                </a:solidFill>
                <a:hlinkClick r:id="rId3"/>
              </a:rPr>
              <a:t>http://historia1imagen.cl/2010/05/16/guia-didactica-ii-guerra-mundial/</a:t>
            </a:r>
            <a:r>
              <a:rPr lang="es-ES" sz="1000" b="1" dirty="0" smtClean="0">
                <a:solidFill>
                  <a:schemeClr val="tx1"/>
                </a:solidFill>
              </a:rPr>
              <a:t> </a:t>
            </a:r>
          </a:p>
          <a:p>
            <a:pPr>
              <a:buFont typeface="Arial" pitchFamily="34" charset="0"/>
              <a:buChar char="•"/>
            </a:pPr>
            <a:r>
              <a:rPr lang="es-ES" sz="1000" b="1" dirty="0" smtClean="0">
                <a:solidFill>
                  <a:schemeClr val="tx1"/>
                </a:solidFill>
                <a:hlinkClick r:id="rId4"/>
              </a:rPr>
              <a:t>http://www.historiasiglo20.org/IIGM/index.htm</a:t>
            </a:r>
            <a:r>
              <a:rPr lang="es-ES" sz="1000" b="1" dirty="0" smtClean="0">
                <a:solidFill>
                  <a:schemeClr val="tx1"/>
                </a:solidFill>
              </a:rPr>
              <a:t>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 Grupo"/>
          <p:cNvGrpSpPr/>
          <p:nvPr/>
        </p:nvGrpSpPr>
        <p:grpSpPr>
          <a:xfrm>
            <a:off x="1043608" y="1844824"/>
            <a:ext cx="3744416" cy="4464496"/>
            <a:chOff x="363217" y="967226"/>
            <a:chExt cx="1606366" cy="5349240"/>
          </a:xfrm>
          <a:scene3d>
            <a:camera prst="orthographicFront"/>
            <a:lightRig rig="flat" dir="t"/>
          </a:scene3d>
        </p:grpSpPr>
        <p:sp>
          <p:nvSpPr>
            <p:cNvPr id="6" name="5 Rectángulo"/>
            <p:cNvSpPr/>
            <p:nvPr/>
          </p:nvSpPr>
          <p:spPr>
            <a:xfrm>
              <a:off x="363217" y="967226"/>
              <a:ext cx="1606366" cy="5349240"/>
            </a:xfrm>
            <a:prstGeom prst="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6 Rectángulo"/>
            <p:cNvSpPr/>
            <p:nvPr/>
          </p:nvSpPr>
          <p:spPr>
            <a:xfrm>
              <a:off x="363217" y="967226"/>
              <a:ext cx="1606366" cy="53492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7584" tIns="284423" rIns="227584" bIns="227584" numCol="1" spcCol="1270" anchor="t" anchorCtr="0">
              <a:noAutofit/>
            </a:bodyPr>
            <a:lstStyle/>
            <a:p>
              <a:pPr marL="228600" lvl="1" indent="-228600" algn="l" defTabSz="1111250">
                <a:lnSpc>
                  <a:spcPct val="90000"/>
                </a:lnSpc>
                <a:spcBef>
                  <a:spcPct val="0"/>
                </a:spcBef>
                <a:spcAft>
                  <a:spcPct val="15000"/>
                </a:spcAft>
                <a:buChar char="••"/>
              </a:pPr>
              <a:endParaRPr lang="es-ES" sz="2500" kern="1200"/>
            </a:p>
            <a:p>
              <a:pPr marL="228600" lvl="1" indent="-228600" algn="l" defTabSz="1111250">
                <a:lnSpc>
                  <a:spcPct val="90000"/>
                </a:lnSpc>
                <a:spcBef>
                  <a:spcPct val="0"/>
                </a:spcBef>
                <a:spcAft>
                  <a:spcPct val="15000"/>
                </a:spcAft>
                <a:buChar char="••"/>
              </a:pPr>
              <a:endParaRPr lang="es-ES" sz="2500" kern="1200"/>
            </a:p>
          </p:txBody>
        </p:sp>
      </p:grpSp>
      <p:sp>
        <p:nvSpPr>
          <p:cNvPr id="5" name="4 Rectángulo"/>
          <p:cNvSpPr/>
          <p:nvPr/>
        </p:nvSpPr>
        <p:spPr>
          <a:xfrm>
            <a:off x="467544" y="1196752"/>
            <a:ext cx="864096" cy="720080"/>
          </a:xfrm>
          <a:prstGeom prst="rect">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s-ES" sz="2800" b="1" dirty="0" smtClean="0"/>
              <a:t>11º</a:t>
            </a:r>
            <a:endParaRPr lang="es-ES" sz="2800" b="1" dirty="0"/>
          </a:p>
        </p:txBody>
      </p:sp>
      <p:graphicFrame>
        <p:nvGraphicFramePr>
          <p:cNvPr id="9" name="8 Tabla"/>
          <p:cNvGraphicFramePr>
            <a:graphicFrameLocks noGrp="1"/>
          </p:cNvGraphicFramePr>
          <p:nvPr/>
        </p:nvGraphicFramePr>
        <p:xfrm>
          <a:off x="5508104" y="1340768"/>
          <a:ext cx="3384376" cy="148336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FICHA</a:t>
                      </a:r>
                      <a:r>
                        <a:rPr lang="es-ES" baseline="0" dirty="0" smtClean="0"/>
                        <a:t> </a:t>
                      </a:r>
                      <a:r>
                        <a:rPr lang="es-ES" dirty="0" smtClean="0"/>
                        <a:t>IMAGEN</a:t>
                      </a:r>
                      <a:r>
                        <a:rPr lang="es-ES" baseline="0" dirty="0" smtClean="0"/>
                        <a:t> Nº </a:t>
                      </a:r>
                      <a:endParaRPr lang="es-ES" dirty="0"/>
                    </a:p>
                  </a:txBody>
                  <a:tcPr/>
                </a:tc>
              </a:tr>
              <a:tr h="370840">
                <a:tc>
                  <a:txBody>
                    <a:bodyPr/>
                    <a:lstStyle/>
                    <a:p>
                      <a:r>
                        <a:rPr lang="es-ES" sz="1400" b="1" dirty="0" smtClean="0"/>
                        <a:t>Título: El Gran Dictador,</a:t>
                      </a:r>
                      <a:r>
                        <a:rPr lang="es-ES" sz="1400" b="1" baseline="0" dirty="0" smtClean="0"/>
                        <a:t> 1940</a:t>
                      </a:r>
                      <a:endParaRPr lang="es-ES" sz="1400" dirty="0"/>
                    </a:p>
                  </a:txBody>
                  <a:tcPr/>
                </a:tc>
              </a:tr>
              <a:tr h="370840">
                <a:tc>
                  <a:txBody>
                    <a:bodyPr/>
                    <a:lstStyle/>
                    <a:p>
                      <a:r>
                        <a:rPr lang="es-ES" sz="1400" b="1" dirty="0" smtClean="0"/>
                        <a:t>Tipo de imagen: </a:t>
                      </a:r>
                      <a:endParaRPr lang="es-ES" sz="1400" b="1" dirty="0"/>
                    </a:p>
                  </a:txBody>
                  <a:tcPr/>
                </a:tc>
              </a:tr>
              <a:tr h="370840">
                <a:tc>
                  <a:txBody>
                    <a:bodyPr/>
                    <a:lstStyle/>
                    <a:p>
                      <a:r>
                        <a:rPr lang="es-ES" sz="1400" b="1" dirty="0" smtClean="0"/>
                        <a:t>Descripción:</a:t>
                      </a:r>
                      <a:r>
                        <a:rPr lang="es-ES" sz="1400" b="0" dirty="0" smtClean="0"/>
                        <a:t> </a:t>
                      </a:r>
                      <a:endParaRPr lang="es-ES" sz="1400" b="1" dirty="0"/>
                    </a:p>
                  </a:txBody>
                  <a:tcPr/>
                </a:tc>
              </a:tr>
            </a:tbl>
          </a:graphicData>
        </a:graphic>
      </p:graphicFrame>
      <p:graphicFrame>
        <p:nvGraphicFramePr>
          <p:cNvPr id="10" name="9 Tabla"/>
          <p:cNvGraphicFramePr>
            <a:graphicFrameLocks noGrp="1"/>
          </p:cNvGraphicFramePr>
          <p:nvPr/>
        </p:nvGraphicFramePr>
        <p:xfrm>
          <a:off x="5580112" y="3140968"/>
          <a:ext cx="3384376" cy="163068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BUSQUEDA DE INFORMACIÓN </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Otras fuentes</a:t>
                      </a:r>
                      <a:r>
                        <a:rPr lang="es-ES" sz="1400" baseline="0" dirty="0" smtClean="0"/>
                        <a:t> de información sobre tema y contexto:</a:t>
                      </a:r>
                      <a:endParaRPr lang="es-ES" sz="1400" dirty="0" smtClean="0"/>
                    </a:p>
                  </a:txBody>
                  <a:tcPr/>
                </a:tc>
              </a:tr>
              <a:tr h="370840">
                <a:tc>
                  <a:txBody>
                    <a:bodyPr/>
                    <a:lstStyle/>
                    <a:p>
                      <a:pPr>
                        <a:buFont typeface="Arial" pitchFamily="34" charset="0"/>
                        <a:buNone/>
                      </a:pPr>
                      <a:endParaRPr lang="es-ES" sz="1400" dirty="0"/>
                    </a:p>
                  </a:txBody>
                  <a:tcPr/>
                </a:tc>
              </a:tr>
              <a:tr h="370840">
                <a:tc>
                  <a:txBody>
                    <a:bodyPr/>
                    <a:lstStyle/>
                    <a:p>
                      <a:endParaRPr lang="es-ES" sz="1400" dirty="0"/>
                    </a:p>
                  </a:txBody>
                  <a:tcPr/>
                </a:tc>
              </a:tr>
            </a:tbl>
          </a:graphicData>
        </a:graphic>
      </p:graphicFrame>
      <p:graphicFrame>
        <p:nvGraphicFramePr>
          <p:cNvPr id="11" name="10 Tabla"/>
          <p:cNvGraphicFramePr>
            <a:graphicFrameLocks noGrp="1"/>
          </p:cNvGraphicFramePr>
          <p:nvPr/>
        </p:nvGraphicFramePr>
        <p:xfrm>
          <a:off x="5580112" y="4941168"/>
          <a:ext cx="3384376" cy="1478280"/>
        </p:xfrm>
        <a:graphic>
          <a:graphicData uri="http://schemas.openxmlformats.org/drawingml/2006/table">
            <a:tbl>
              <a:tblPr firstRow="1" bandRow="1">
                <a:tableStyleId>{5C22544A-7EE6-4342-B048-85BDC9FD1C3A}</a:tableStyleId>
              </a:tblPr>
              <a:tblGrid>
                <a:gridCol w="3384376"/>
              </a:tblGrid>
              <a:tr h="0">
                <a:tc>
                  <a:txBody>
                    <a:bodyPr/>
                    <a:lstStyle/>
                    <a:p>
                      <a:r>
                        <a:rPr lang="es-ES" dirty="0" smtClean="0"/>
                        <a:t>EXPLICACIÓN. Redactar informe.</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Objetivos del autor:</a:t>
                      </a:r>
                    </a:p>
                  </a:txBody>
                  <a:tcPr/>
                </a:tc>
              </a:tr>
              <a:tr h="370840">
                <a:tc>
                  <a:txBody>
                    <a:bodyPr/>
                    <a:lstStyle/>
                    <a:p>
                      <a:pPr>
                        <a:buFont typeface="Arial" pitchFamily="34" charset="0"/>
                        <a:buNone/>
                      </a:pPr>
                      <a:r>
                        <a:rPr lang="es-ES" sz="1400" dirty="0" smtClean="0"/>
                        <a:t>Contexto histórico:</a:t>
                      </a:r>
                      <a:endParaRPr lang="es-ES" sz="1400" dirty="0"/>
                    </a:p>
                  </a:txBody>
                  <a:tcPr/>
                </a:tc>
              </a:tr>
              <a:tr h="370840">
                <a:tc>
                  <a:txBody>
                    <a:bodyPr/>
                    <a:lstStyle/>
                    <a:p>
                      <a:r>
                        <a:rPr lang="es-ES" sz="1400" dirty="0" smtClean="0"/>
                        <a:t>Inventar</a:t>
                      </a:r>
                      <a:r>
                        <a:rPr lang="es-ES" sz="1400" baseline="0" dirty="0" smtClean="0"/>
                        <a:t> un nuevo título:</a:t>
                      </a:r>
                      <a:endParaRPr lang="es-ES" sz="1400" dirty="0"/>
                    </a:p>
                  </a:txBody>
                  <a:tcPr/>
                </a:tc>
              </a:tr>
            </a:tbl>
          </a:graphicData>
        </a:graphic>
      </p:graphicFrame>
      <p:pic>
        <p:nvPicPr>
          <p:cNvPr id="12" name="Picture 3" descr="El Gran Dictador, Chaplin"/>
          <p:cNvPicPr>
            <a:picLocks noChangeAspect="1" noChangeArrowheads="1"/>
          </p:cNvPicPr>
          <p:nvPr/>
        </p:nvPicPr>
        <p:blipFill>
          <a:blip r:embed="rId2" cstate="print"/>
          <a:srcRect/>
          <a:stretch>
            <a:fillRect/>
          </a:stretch>
        </p:blipFill>
        <p:spPr bwMode="auto">
          <a:xfrm>
            <a:off x="1691680" y="2132856"/>
            <a:ext cx="2748588" cy="3706950"/>
          </a:xfrm>
          <a:prstGeom prst="rect">
            <a:avLst/>
          </a:prstGeom>
          <a:noFill/>
          <a:effectLst>
            <a:glow rad="228600">
              <a:schemeClr val="accent3">
                <a:satMod val="175000"/>
                <a:alpha val="40000"/>
              </a:schemeClr>
            </a:glow>
            <a:outerShdw dist="107763" dir="2700000" algn="ctr" rotWithShape="0">
              <a:srgbClr val="808080"/>
            </a:outerShdw>
          </a:effectLst>
        </p:spPr>
      </p:pic>
      <p:sp>
        <p:nvSpPr>
          <p:cNvPr id="13" name="12 CuadroTexto"/>
          <p:cNvSpPr txBox="1"/>
          <p:nvPr/>
        </p:nvSpPr>
        <p:spPr>
          <a:xfrm>
            <a:off x="1403648" y="476672"/>
            <a:ext cx="3384376" cy="1169551"/>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s-ES" sz="1000" b="1" dirty="0" smtClean="0">
                <a:solidFill>
                  <a:schemeClr val="tx1"/>
                </a:solidFill>
              </a:rPr>
              <a:t>Link recomendado:</a:t>
            </a:r>
          </a:p>
          <a:p>
            <a:pPr>
              <a:buFont typeface="Arial" pitchFamily="34" charset="0"/>
              <a:buChar char="•"/>
            </a:pPr>
            <a:r>
              <a:rPr lang="es-ES" sz="1000" dirty="0" smtClean="0">
                <a:hlinkClick r:id="rId3"/>
              </a:rPr>
              <a:t>http://historia1imagen.cl/2010/05/27/carteles-de-propaganda-segunda-gran-guerra-o-gran-guerra-patria/</a:t>
            </a:r>
            <a:r>
              <a:rPr lang="es-ES" sz="1000" dirty="0" smtClean="0"/>
              <a:t> </a:t>
            </a:r>
          </a:p>
          <a:p>
            <a:pPr>
              <a:buFont typeface="Arial" pitchFamily="34" charset="0"/>
              <a:buChar char="•"/>
            </a:pPr>
            <a:r>
              <a:rPr lang="es-ES" sz="1000" dirty="0" smtClean="0">
                <a:hlinkClick r:id="rId4"/>
              </a:rPr>
              <a:t>http://historia1imagen.cl/2010/05/30/guia-didactica-totalitarismo/</a:t>
            </a:r>
            <a:r>
              <a:rPr lang="es-ES" sz="1000" dirty="0" smtClean="0"/>
              <a:t> </a:t>
            </a:r>
          </a:p>
          <a:p>
            <a:pPr>
              <a:buFont typeface="Arial" pitchFamily="34" charset="0"/>
              <a:buChar char="•"/>
            </a:pPr>
            <a:r>
              <a:rPr lang="es-ES" sz="1000" dirty="0" smtClean="0">
                <a:hlinkClick r:id="rId5"/>
              </a:rPr>
              <a:t>http://historia1imagen.cl/2008/06/11/gran-dictador-analisis-de-filme/</a:t>
            </a:r>
            <a:r>
              <a:rPr lang="es-ES" sz="1000" dirty="0" smtClean="0"/>
              <a:t> </a:t>
            </a:r>
            <a:endParaRPr lang="es-ES" sz="10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 Grupo"/>
          <p:cNvGrpSpPr/>
          <p:nvPr/>
        </p:nvGrpSpPr>
        <p:grpSpPr>
          <a:xfrm>
            <a:off x="683568" y="1484784"/>
            <a:ext cx="4680520" cy="4392488"/>
            <a:chOff x="363217" y="967226"/>
            <a:chExt cx="1606366" cy="5349240"/>
          </a:xfrm>
          <a:scene3d>
            <a:camera prst="orthographicFront"/>
            <a:lightRig rig="flat" dir="t"/>
          </a:scene3d>
        </p:grpSpPr>
        <p:sp>
          <p:nvSpPr>
            <p:cNvPr id="6" name="5 Rectángulo"/>
            <p:cNvSpPr/>
            <p:nvPr/>
          </p:nvSpPr>
          <p:spPr>
            <a:xfrm>
              <a:off x="363217" y="967226"/>
              <a:ext cx="1606366" cy="5349240"/>
            </a:xfrm>
            <a:prstGeom prst="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6 Rectángulo"/>
            <p:cNvSpPr/>
            <p:nvPr/>
          </p:nvSpPr>
          <p:spPr>
            <a:xfrm>
              <a:off x="363217" y="967226"/>
              <a:ext cx="1606366" cy="53492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7584" tIns="284423" rIns="227584" bIns="227584" numCol="1" spcCol="1270" anchor="t" anchorCtr="0">
              <a:noAutofit/>
            </a:bodyPr>
            <a:lstStyle/>
            <a:p>
              <a:pPr marL="228600" lvl="1" indent="-228600" algn="l" defTabSz="1111250">
                <a:lnSpc>
                  <a:spcPct val="90000"/>
                </a:lnSpc>
                <a:spcBef>
                  <a:spcPct val="0"/>
                </a:spcBef>
                <a:spcAft>
                  <a:spcPct val="15000"/>
                </a:spcAft>
                <a:buChar char="••"/>
              </a:pPr>
              <a:endParaRPr lang="es-ES" sz="2500" kern="1200"/>
            </a:p>
            <a:p>
              <a:pPr marL="228600" lvl="1" indent="-228600" algn="l" defTabSz="1111250">
                <a:lnSpc>
                  <a:spcPct val="90000"/>
                </a:lnSpc>
                <a:spcBef>
                  <a:spcPct val="0"/>
                </a:spcBef>
                <a:spcAft>
                  <a:spcPct val="15000"/>
                </a:spcAft>
                <a:buChar char="••"/>
              </a:pPr>
              <a:endParaRPr lang="es-ES" sz="2500" kern="1200"/>
            </a:p>
          </p:txBody>
        </p:sp>
      </p:grpSp>
      <p:sp>
        <p:nvSpPr>
          <p:cNvPr id="5" name="4 Rectángulo"/>
          <p:cNvSpPr/>
          <p:nvPr/>
        </p:nvSpPr>
        <p:spPr>
          <a:xfrm>
            <a:off x="395536" y="836712"/>
            <a:ext cx="792088" cy="576064"/>
          </a:xfrm>
          <a:prstGeom prst="rect">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s-ES" sz="2800" b="1" dirty="0" smtClean="0"/>
              <a:t>12º</a:t>
            </a:r>
            <a:endParaRPr lang="es-ES" sz="2800" b="1" dirty="0"/>
          </a:p>
        </p:txBody>
      </p:sp>
      <p:graphicFrame>
        <p:nvGraphicFramePr>
          <p:cNvPr id="9" name="8 Tabla"/>
          <p:cNvGraphicFramePr>
            <a:graphicFrameLocks noGrp="1"/>
          </p:cNvGraphicFramePr>
          <p:nvPr/>
        </p:nvGraphicFramePr>
        <p:xfrm>
          <a:off x="5508104" y="1340768"/>
          <a:ext cx="3384376" cy="148336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FICHA</a:t>
                      </a:r>
                      <a:r>
                        <a:rPr lang="es-ES" baseline="0" dirty="0" smtClean="0"/>
                        <a:t> </a:t>
                      </a:r>
                      <a:r>
                        <a:rPr lang="es-ES" dirty="0" smtClean="0"/>
                        <a:t>IMAGEN</a:t>
                      </a:r>
                      <a:r>
                        <a:rPr lang="es-ES" baseline="0" dirty="0" smtClean="0"/>
                        <a:t> Nº </a:t>
                      </a:r>
                      <a:endParaRPr lang="es-ES" dirty="0"/>
                    </a:p>
                  </a:txBody>
                  <a:tcPr/>
                </a:tc>
              </a:tr>
              <a:tr h="370840">
                <a:tc>
                  <a:txBody>
                    <a:bodyPr/>
                    <a:lstStyle/>
                    <a:p>
                      <a:r>
                        <a:rPr lang="es-ES" sz="1400" b="1" dirty="0" smtClean="0"/>
                        <a:t>Título:</a:t>
                      </a:r>
                      <a:endParaRPr lang="es-ES" sz="1400" dirty="0"/>
                    </a:p>
                  </a:txBody>
                  <a:tcPr/>
                </a:tc>
              </a:tr>
              <a:tr h="370840">
                <a:tc>
                  <a:txBody>
                    <a:bodyPr/>
                    <a:lstStyle/>
                    <a:p>
                      <a:r>
                        <a:rPr lang="es-ES" sz="1400" b="1" dirty="0" smtClean="0"/>
                        <a:t>Tipo de imagen: </a:t>
                      </a:r>
                      <a:endParaRPr lang="es-ES" sz="1400" b="1" dirty="0"/>
                    </a:p>
                  </a:txBody>
                  <a:tcPr/>
                </a:tc>
              </a:tr>
              <a:tr h="370840">
                <a:tc>
                  <a:txBody>
                    <a:bodyPr/>
                    <a:lstStyle/>
                    <a:p>
                      <a:r>
                        <a:rPr lang="es-ES" sz="1400" b="1" dirty="0" smtClean="0"/>
                        <a:t>Descripción:</a:t>
                      </a:r>
                      <a:r>
                        <a:rPr lang="es-ES" sz="1400" b="0" dirty="0" smtClean="0"/>
                        <a:t> </a:t>
                      </a:r>
                      <a:endParaRPr lang="es-ES" sz="1400" b="1" dirty="0"/>
                    </a:p>
                  </a:txBody>
                  <a:tcPr/>
                </a:tc>
              </a:tr>
            </a:tbl>
          </a:graphicData>
        </a:graphic>
      </p:graphicFrame>
      <p:graphicFrame>
        <p:nvGraphicFramePr>
          <p:cNvPr id="10" name="9 Tabla"/>
          <p:cNvGraphicFramePr>
            <a:graphicFrameLocks noGrp="1"/>
          </p:cNvGraphicFramePr>
          <p:nvPr/>
        </p:nvGraphicFramePr>
        <p:xfrm>
          <a:off x="5580112" y="3140968"/>
          <a:ext cx="3384376" cy="163068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BUSQUEDA DE INFORMACIÓN </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Otras fuentes</a:t>
                      </a:r>
                      <a:r>
                        <a:rPr lang="es-ES" sz="1400" baseline="0" dirty="0" smtClean="0"/>
                        <a:t> de información sobre tema y contexto:</a:t>
                      </a:r>
                      <a:endParaRPr lang="es-ES" sz="1400" dirty="0" smtClean="0"/>
                    </a:p>
                  </a:txBody>
                  <a:tcPr/>
                </a:tc>
              </a:tr>
              <a:tr h="370840">
                <a:tc>
                  <a:txBody>
                    <a:bodyPr/>
                    <a:lstStyle/>
                    <a:p>
                      <a:pPr>
                        <a:buFont typeface="Arial" pitchFamily="34" charset="0"/>
                        <a:buNone/>
                      </a:pPr>
                      <a:endParaRPr lang="es-ES" sz="1400" dirty="0"/>
                    </a:p>
                  </a:txBody>
                  <a:tcPr/>
                </a:tc>
              </a:tr>
              <a:tr h="370840">
                <a:tc>
                  <a:txBody>
                    <a:bodyPr/>
                    <a:lstStyle/>
                    <a:p>
                      <a:endParaRPr lang="es-ES" sz="1400" dirty="0"/>
                    </a:p>
                  </a:txBody>
                  <a:tcPr/>
                </a:tc>
              </a:tr>
            </a:tbl>
          </a:graphicData>
        </a:graphic>
      </p:graphicFrame>
      <p:graphicFrame>
        <p:nvGraphicFramePr>
          <p:cNvPr id="11" name="10 Tabla"/>
          <p:cNvGraphicFramePr>
            <a:graphicFrameLocks noGrp="1"/>
          </p:cNvGraphicFramePr>
          <p:nvPr/>
        </p:nvGraphicFramePr>
        <p:xfrm>
          <a:off x="5580112" y="4941168"/>
          <a:ext cx="3384376" cy="1478280"/>
        </p:xfrm>
        <a:graphic>
          <a:graphicData uri="http://schemas.openxmlformats.org/drawingml/2006/table">
            <a:tbl>
              <a:tblPr firstRow="1" bandRow="1">
                <a:tableStyleId>{5C22544A-7EE6-4342-B048-85BDC9FD1C3A}</a:tableStyleId>
              </a:tblPr>
              <a:tblGrid>
                <a:gridCol w="3384376"/>
              </a:tblGrid>
              <a:tr h="0">
                <a:tc>
                  <a:txBody>
                    <a:bodyPr/>
                    <a:lstStyle/>
                    <a:p>
                      <a:r>
                        <a:rPr lang="es-ES" dirty="0" smtClean="0"/>
                        <a:t>EXPLICACIÓN. Redactar informe.</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Objetivos del autor:</a:t>
                      </a:r>
                    </a:p>
                  </a:txBody>
                  <a:tcPr/>
                </a:tc>
              </a:tr>
              <a:tr h="370840">
                <a:tc>
                  <a:txBody>
                    <a:bodyPr/>
                    <a:lstStyle/>
                    <a:p>
                      <a:pPr>
                        <a:buFont typeface="Arial" pitchFamily="34" charset="0"/>
                        <a:buNone/>
                      </a:pPr>
                      <a:r>
                        <a:rPr lang="es-ES" sz="1400" dirty="0" smtClean="0"/>
                        <a:t>Contexto histórico:</a:t>
                      </a:r>
                      <a:endParaRPr lang="es-ES" sz="1400" dirty="0"/>
                    </a:p>
                  </a:txBody>
                  <a:tcPr/>
                </a:tc>
              </a:tr>
              <a:tr h="370840">
                <a:tc>
                  <a:txBody>
                    <a:bodyPr/>
                    <a:lstStyle/>
                    <a:p>
                      <a:r>
                        <a:rPr lang="es-ES" sz="1400" dirty="0" smtClean="0"/>
                        <a:t>Inventar</a:t>
                      </a:r>
                      <a:r>
                        <a:rPr lang="es-ES" sz="1400" baseline="0" dirty="0" smtClean="0"/>
                        <a:t> un nuevo título:</a:t>
                      </a:r>
                      <a:endParaRPr lang="es-ES" sz="1400" dirty="0"/>
                    </a:p>
                  </a:txBody>
                  <a:tcPr/>
                </a:tc>
              </a:tr>
            </a:tbl>
          </a:graphicData>
        </a:graphic>
      </p:graphicFrame>
      <p:pic>
        <p:nvPicPr>
          <p:cNvPr id="12" name="11 Imagen" descr="muro_de_berlin 1961.jpg"/>
          <p:cNvPicPr>
            <a:picLocks noChangeAspect="1"/>
          </p:cNvPicPr>
          <p:nvPr/>
        </p:nvPicPr>
        <p:blipFill>
          <a:blip r:embed="rId2" cstate="print"/>
          <a:stretch>
            <a:fillRect/>
          </a:stretch>
        </p:blipFill>
        <p:spPr>
          <a:xfrm>
            <a:off x="971600" y="1772816"/>
            <a:ext cx="4152461" cy="3600400"/>
          </a:xfrm>
          <a:prstGeom prst="rect">
            <a:avLst/>
          </a:prstGeom>
          <a:effectLst>
            <a:glow rad="228600">
              <a:schemeClr val="accent3">
                <a:satMod val="175000"/>
                <a:alpha val="40000"/>
              </a:schemeClr>
            </a:glow>
          </a:effectLst>
        </p:spPr>
      </p:pic>
      <p:sp>
        <p:nvSpPr>
          <p:cNvPr id="13" name="12 CuadroTexto"/>
          <p:cNvSpPr txBox="1"/>
          <p:nvPr/>
        </p:nvSpPr>
        <p:spPr>
          <a:xfrm>
            <a:off x="1331640" y="980728"/>
            <a:ext cx="3384376" cy="400110"/>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s-ES" sz="1000" b="1" dirty="0" smtClean="0">
                <a:solidFill>
                  <a:schemeClr val="tx1"/>
                </a:solidFill>
              </a:rPr>
              <a:t>Link recomendado:</a:t>
            </a:r>
          </a:p>
          <a:p>
            <a:pPr>
              <a:buFont typeface="Arial" pitchFamily="34" charset="0"/>
              <a:buChar char="•"/>
            </a:pPr>
            <a:r>
              <a:rPr lang="es-ES" sz="1000" b="1" dirty="0" smtClean="0">
                <a:solidFill>
                  <a:schemeClr val="tx1"/>
                </a:solidFill>
                <a:hlinkClick r:id="rId3"/>
              </a:rPr>
              <a:t>http://www.historiasiglo20.org/GLOS/muroberlin.htm</a:t>
            </a:r>
            <a:r>
              <a:rPr lang="es-ES" sz="1000" b="1" dirty="0" smtClean="0">
                <a:solidFill>
                  <a:schemeClr val="tx1"/>
                </a:solidFill>
              </a:rPr>
              <a:t>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 Grupo"/>
          <p:cNvGrpSpPr/>
          <p:nvPr/>
        </p:nvGrpSpPr>
        <p:grpSpPr>
          <a:xfrm>
            <a:off x="611560" y="1700808"/>
            <a:ext cx="4680520" cy="3744416"/>
            <a:chOff x="363217" y="967226"/>
            <a:chExt cx="1606366" cy="5349240"/>
          </a:xfrm>
          <a:scene3d>
            <a:camera prst="orthographicFront"/>
            <a:lightRig rig="flat" dir="t"/>
          </a:scene3d>
        </p:grpSpPr>
        <p:sp>
          <p:nvSpPr>
            <p:cNvPr id="6" name="5 Rectángulo"/>
            <p:cNvSpPr/>
            <p:nvPr/>
          </p:nvSpPr>
          <p:spPr>
            <a:xfrm>
              <a:off x="363217" y="967226"/>
              <a:ext cx="1606366" cy="5349240"/>
            </a:xfrm>
            <a:prstGeom prst="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6 Rectángulo"/>
            <p:cNvSpPr/>
            <p:nvPr/>
          </p:nvSpPr>
          <p:spPr>
            <a:xfrm>
              <a:off x="363217" y="967226"/>
              <a:ext cx="1606366" cy="53492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7584" tIns="284423" rIns="227584" bIns="227584" numCol="1" spcCol="1270" anchor="t" anchorCtr="0">
              <a:noAutofit/>
            </a:bodyPr>
            <a:lstStyle/>
            <a:p>
              <a:pPr marL="228600" lvl="1" indent="-228600" algn="l" defTabSz="1111250">
                <a:lnSpc>
                  <a:spcPct val="90000"/>
                </a:lnSpc>
                <a:spcBef>
                  <a:spcPct val="0"/>
                </a:spcBef>
                <a:spcAft>
                  <a:spcPct val="15000"/>
                </a:spcAft>
                <a:buChar char="••"/>
              </a:pPr>
              <a:endParaRPr lang="es-ES" sz="2500" kern="1200"/>
            </a:p>
            <a:p>
              <a:pPr marL="228600" lvl="1" indent="-228600" algn="l" defTabSz="1111250">
                <a:lnSpc>
                  <a:spcPct val="90000"/>
                </a:lnSpc>
                <a:spcBef>
                  <a:spcPct val="0"/>
                </a:spcBef>
                <a:spcAft>
                  <a:spcPct val="15000"/>
                </a:spcAft>
                <a:buChar char="••"/>
              </a:pPr>
              <a:endParaRPr lang="es-ES" sz="2500" kern="1200"/>
            </a:p>
          </p:txBody>
        </p:sp>
      </p:grpSp>
      <p:sp>
        <p:nvSpPr>
          <p:cNvPr id="5" name="4 Rectángulo"/>
          <p:cNvSpPr/>
          <p:nvPr/>
        </p:nvSpPr>
        <p:spPr>
          <a:xfrm>
            <a:off x="323528" y="908720"/>
            <a:ext cx="936104" cy="720080"/>
          </a:xfrm>
          <a:prstGeom prst="rect">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s-ES" sz="2800" b="1" dirty="0" smtClean="0"/>
              <a:t>13º</a:t>
            </a:r>
            <a:endParaRPr lang="es-ES" sz="2800" b="1" dirty="0"/>
          </a:p>
        </p:txBody>
      </p:sp>
      <p:graphicFrame>
        <p:nvGraphicFramePr>
          <p:cNvPr id="9" name="8 Tabla"/>
          <p:cNvGraphicFramePr>
            <a:graphicFrameLocks noGrp="1"/>
          </p:cNvGraphicFramePr>
          <p:nvPr/>
        </p:nvGraphicFramePr>
        <p:xfrm>
          <a:off x="5508104" y="1340768"/>
          <a:ext cx="3384376" cy="148336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FICHA</a:t>
                      </a:r>
                      <a:r>
                        <a:rPr lang="es-ES" baseline="0" dirty="0" smtClean="0"/>
                        <a:t> </a:t>
                      </a:r>
                      <a:r>
                        <a:rPr lang="es-ES" dirty="0" smtClean="0"/>
                        <a:t>IMAGEN</a:t>
                      </a:r>
                      <a:r>
                        <a:rPr lang="es-ES" baseline="0" dirty="0" smtClean="0"/>
                        <a:t> Nº </a:t>
                      </a:r>
                      <a:endParaRPr lang="es-ES" dirty="0"/>
                    </a:p>
                  </a:txBody>
                  <a:tcPr/>
                </a:tc>
              </a:tr>
              <a:tr h="370840">
                <a:tc>
                  <a:txBody>
                    <a:bodyPr/>
                    <a:lstStyle/>
                    <a:p>
                      <a:r>
                        <a:rPr lang="es-ES" sz="1400" b="1" dirty="0" smtClean="0"/>
                        <a:t>Título</a:t>
                      </a:r>
                      <a:r>
                        <a:rPr lang="es-ES" sz="1400" b="0" dirty="0" smtClean="0"/>
                        <a:t>: El timonel</a:t>
                      </a:r>
                      <a:endParaRPr lang="es-ES" sz="1400" b="0" dirty="0"/>
                    </a:p>
                  </a:txBody>
                  <a:tcPr/>
                </a:tc>
              </a:tr>
              <a:tr h="370840">
                <a:tc>
                  <a:txBody>
                    <a:bodyPr/>
                    <a:lstStyle/>
                    <a:p>
                      <a:r>
                        <a:rPr lang="es-ES" sz="1400" b="1" dirty="0" smtClean="0"/>
                        <a:t>Tipo de imagen: </a:t>
                      </a:r>
                      <a:endParaRPr lang="es-ES" sz="1400" b="1" dirty="0"/>
                    </a:p>
                  </a:txBody>
                  <a:tcPr/>
                </a:tc>
              </a:tr>
              <a:tr h="370840">
                <a:tc>
                  <a:txBody>
                    <a:bodyPr/>
                    <a:lstStyle/>
                    <a:p>
                      <a:r>
                        <a:rPr lang="es-ES" sz="1400" b="1" dirty="0" smtClean="0"/>
                        <a:t>Descripción:</a:t>
                      </a:r>
                      <a:r>
                        <a:rPr lang="es-ES" sz="1400" b="0" dirty="0" smtClean="0"/>
                        <a:t> </a:t>
                      </a:r>
                      <a:endParaRPr lang="es-ES" sz="1400" b="1" dirty="0"/>
                    </a:p>
                  </a:txBody>
                  <a:tcPr/>
                </a:tc>
              </a:tr>
            </a:tbl>
          </a:graphicData>
        </a:graphic>
      </p:graphicFrame>
      <p:graphicFrame>
        <p:nvGraphicFramePr>
          <p:cNvPr id="10" name="9 Tabla"/>
          <p:cNvGraphicFramePr>
            <a:graphicFrameLocks noGrp="1"/>
          </p:cNvGraphicFramePr>
          <p:nvPr/>
        </p:nvGraphicFramePr>
        <p:xfrm>
          <a:off x="5580112" y="3140968"/>
          <a:ext cx="3384376" cy="163068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BUSQUEDA DE INFORMACIÓN </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Otras fuentes</a:t>
                      </a:r>
                      <a:r>
                        <a:rPr lang="es-ES" sz="1400" baseline="0" dirty="0" smtClean="0"/>
                        <a:t> de información sobre tema y contexto:</a:t>
                      </a:r>
                      <a:endParaRPr lang="es-ES" sz="1400" dirty="0" smtClean="0"/>
                    </a:p>
                  </a:txBody>
                  <a:tcPr/>
                </a:tc>
              </a:tr>
              <a:tr h="370840">
                <a:tc>
                  <a:txBody>
                    <a:bodyPr/>
                    <a:lstStyle/>
                    <a:p>
                      <a:pPr>
                        <a:buFont typeface="Arial" pitchFamily="34" charset="0"/>
                        <a:buNone/>
                      </a:pPr>
                      <a:endParaRPr lang="es-ES" sz="1400" dirty="0"/>
                    </a:p>
                  </a:txBody>
                  <a:tcPr/>
                </a:tc>
              </a:tr>
              <a:tr h="370840">
                <a:tc>
                  <a:txBody>
                    <a:bodyPr/>
                    <a:lstStyle/>
                    <a:p>
                      <a:endParaRPr lang="es-ES" sz="1400" dirty="0"/>
                    </a:p>
                  </a:txBody>
                  <a:tcPr/>
                </a:tc>
              </a:tr>
            </a:tbl>
          </a:graphicData>
        </a:graphic>
      </p:graphicFrame>
      <p:graphicFrame>
        <p:nvGraphicFramePr>
          <p:cNvPr id="11" name="10 Tabla"/>
          <p:cNvGraphicFramePr>
            <a:graphicFrameLocks noGrp="1"/>
          </p:cNvGraphicFramePr>
          <p:nvPr/>
        </p:nvGraphicFramePr>
        <p:xfrm>
          <a:off x="5580112" y="4941168"/>
          <a:ext cx="3384376" cy="1478280"/>
        </p:xfrm>
        <a:graphic>
          <a:graphicData uri="http://schemas.openxmlformats.org/drawingml/2006/table">
            <a:tbl>
              <a:tblPr firstRow="1" bandRow="1">
                <a:tableStyleId>{5C22544A-7EE6-4342-B048-85BDC9FD1C3A}</a:tableStyleId>
              </a:tblPr>
              <a:tblGrid>
                <a:gridCol w="3384376"/>
              </a:tblGrid>
              <a:tr h="0">
                <a:tc>
                  <a:txBody>
                    <a:bodyPr/>
                    <a:lstStyle/>
                    <a:p>
                      <a:r>
                        <a:rPr lang="es-ES" dirty="0" smtClean="0"/>
                        <a:t>EXPLICACIÓN. Redactar informe.</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Objetivos del autor:</a:t>
                      </a:r>
                    </a:p>
                  </a:txBody>
                  <a:tcPr/>
                </a:tc>
              </a:tr>
              <a:tr h="370840">
                <a:tc>
                  <a:txBody>
                    <a:bodyPr/>
                    <a:lstStyle/>
                    <a:p>
                      <a:pPr>
                        <a:buFont typeface="Arial" pitchFamily="34" charset="0"/>
                        <a:buNone/>
                      </a:pPr>
                      <a:r>
                        <a:rPr lang="es-ES" sz="1400" dirty="0" smtClean="0"/>
                        <a:t>Contexto histórico:</a:t>
                      </a:r>
                      <a:endParaRPr lang="es-ES" sz="1400" dirty="0"/>
                    </a:p>
                  </a:txBody>
                  <a:tcPr/>
                </a:tc>
              </a:tr>
              <a:tr h="370840">
                <a:tc>
                  <a:txBody>
                    <a:bodyPr/>
                    <a:lstStyle/>
                    <a:p>
                      <a:r>
                        <a:rPr lang="es-ES" sz="1400" dirty="0" smtClean="0"/>
                        <a:t>Inventar</a:t>
                      </a:r>
                      <a:r>
                        <a:rPr lang="es-ES" sz="1400" baseline="0" dirty="0" smtClean="0"/>
                        <a:t> un nuevo título:</a:t>
                      </a:r>
                      <a:endParaRPr lang="es-ES" sz="1400" dirty="0"/>
                    </a:p>
                  </a:txBody>
                  <a:tcPr/>
                </a:tc>
              </a:tr>
            </a:tbl>
          </a:graphicData>
        </a:graphic>
      </p:graphicFrame>
      <p:pic>
        <p:nvPicPr>
          <p:cNvPr id="12" name="11 Imagen" descr="Stalin Timonel.jpg"/>
          <p:cNvPicPr>
            <a:picLocks noChangeAspect="1"/>
          </p:cNvPicPr>
          <p:nvPr/>
        </p:nvPicPr>
        <p:blipFill>
          <a:blip r:embed="rId2" cstate="print"/>
          <a:stretch>
            <a:fillRect/>
          </a:stretch>
        </p:blipFill>
        <p:spPr>
          <a:xfrm>
            <a:off x="755576" y="2132856"/>
            <a:ext cx="4286307" cy="2927970"/>
          </a:xfrm>
          <a:prstGeom prst="rect">
            <a:avLst/>
          </a:prstGeom>
          <a:effectLst>
            <a:glow rad="228600">
              <a:schemeClr val="accent3">
                <a:satMod val="175000"/>
                <a:alpha val="40000"/>
              </a:schemeClr>
            </a:glow>
          </a:effectLst>
        </p:spPr>
      </p:pic>
      <p:sp>
        <p:nvSpPr>
          <p:cNvPr id="13" name="12 CuadroTexto"/>
          <p:cNvSpPr txBox="1"/>
          <p:nvPr/>
        </p:nvSpPr>
        <p:spPr>
          <a:xfrm>
            <a:off x="1331640" y="764704"/>
            <a:ext cx="3384376" cy="861774"/>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s-ES" sz="1000" b="1" dirty="0" smtClean="0">
                <a:solidFill>
                  <a:schemeClr val="tx1"/>
                </a:solidFill>
              </a:rPr>
              <a:t>Link recomendado:</a:t>
            </a:r>
          </a:p>
          <a:p>
            <a:pPr>
              <a:buFont typeface="Arial" pitchFamily="34" charset="0"/>
              <a:buChar char="•"/>
            </a:pPr>
            <a:r>
              <a:rPr lang="es-ES" sz="1000" b="1" dirty="0" smtClean="0">
                <a:solidFill>
                  <a:schemeClr val="tx1"/>
                </a:solidFill>
                <a:hlinkClick r:id="rId3"/>
              </a:rPr>
              <a:t>http://historia1imagen.cl/2010/05/16/guia-didactica-revolucion-rusa/</a:t>
            </a:r>
            <a:r>
              <a:rPr lang="es-ES" sz="1000" b="1" dirty="0" smtClean="0">
                <a:solidFill>
                  <a:schemeClr val="tx1"/>
                </a:solidFill>
              </a:rPr>
              <a:t> </a:t>
            </a:r>
          </a:p>
          <a:p>
            <a:pPr>
              <a:buFont typeface="Arial" pitchFamily="34" charset="0"/>
              <a:buChar char="•"/>
            </a:pPr>
            <a:r>
              <a:rPr lang="es-ES" sz="1000" b="1" dirty="0" smtClean="0">
                <a:solidFill>
                  <a:schemeClr val="tx1"/>
                </a:solidFill>
                <a:hlinkClick r:id="rId4"/>
              </a:rPr>
              <a:t>http://historia1imagen.cl/2007/07/19/revolucion-rusa-documentos/</a:t>
            </a:r>
            <a:r>
              <a:rPr lang="es-ES" sz="1000" b="1" dirty="0" smtClean="0">
                <a:solidFill>
                  <a:schemeClr val="tx1"/>
                </a:solidFill>
              </a:rPr>
              <a:t>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 Grupo"/>
          <p:cNvGrpSpPr/>
          <p:nvPr/>
        </p:nvGrpSpPr>
        <p:grpSpPr>
          <a:xfrm>
            <a:off x="611560" y="1124744"/>
            <a:ext cx="4680520" cy="5544616"/>
            <a:chOff x="363217" y="967226"/>
            <a:chExt cx="1606366" cy="5349240"/>
          </a:xfrm>
          <a:scene3d>
            <a:camera prst="orthographicFront"/>
            <a:lightRig rig="flat" dir="t"/>
          </a:scene3d>
        </p:grpSpPr>
        <p:sp>
          <p:nvSpPr>
            <p:cNvPr id="6" name="5 Rectángulo"/>
            <p:cNvSpPr/>
            <p:nvPr/>
          </p:nvSpPr>
          <p:spPr>
            <a:xfrm>
              <a:off x="363217" y="967226"/>
              <a:ext cx="1606366" cy="5349240"/>
            </a:xfrm>
            <a:prstGeom prst="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6 Rectángulo"/>
            <p:cNvSpPr/>
            <p:nvPr/>
          </p:nvSpPr>
          <p:spPr>
            <a:xfrm>
              <a:off x="363217" y="967226"/>
              <a:ext cx="1606366" cy="53492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7584" tIns="284423" rIns="227584" bIns="227584" numCol="1" spcCol="1270" anchor="t" anchorCtr="0">
              <a:noAutofit/>
            </a:bodyPr>
            <a:lstStyle/>
            <a:p>
              <a:pPr marL="228600" lvl="1" indent="-228600" algn="l" defTabSz="1111250">
                <a:lnSpc>
                  <a:spcPct val="90000"/>
                </a:lnSpc>
                <a:spcBef>
                  <a:spcPct val="0"/>
                </a:spcBef>
                <a:spcAft>
                  <a:spcPct val="15000"/>
                </a:spcAft>
                <a:buChar char="••"/>
              </a:pPr>
              <a:endParaRPr lang="es-ES" sz="2500" kern="1200"/>
            </a:p>
            <a:p>
              <a:pPr marL="228600" lvl="1" indent="-228600" algn="l" defTabSz="1111250">
                <a:lnSpc>
                  <a:spcPct val="90000"/>
                </a:lnSpc>
                <a:spcBef>
                  <a:spcPct val="0"/>
                </a:spcBef>
                <a:spcAft>
                  <a:spcPct val="15000"/>
                </a:spcAft>
                <a:buChar char="••"/>
              </a:pPr>
              <a:endParaRPr lang="es-ES" sz="2500" kern="1200"/>
            </a:p>
          </p:txBody>
        </p:sp>
      </p:grpSp>
      <p:sp>
        <p:nvSpPr>
          <p:cNvPr id="5" name="4 Rectángulo"/>
          <p:cNvSpPr/>
          <p:nvPr/>
        </p:nvSpPr>
        <p:spPr>
          <a:xfrm>
            <a:off x="323528" y="332656"/>
            <a:ext cx="936104" cy="720080"/>
          </a:xfrm>
          <a:prstGeom prst="rect">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s-ES" sz="2800" b="1" dirty="0" smtClean="0"/>
              <a:t>14º</a:t>
            </a:r>
            <a:endParaRPr lang="es-ES" sz="2800" b="1" dirty="0"/>
          </a:p>
        </p:txBody>
      </p:sp>
      <p:graphicFrame>
        <p:nvGraphicFramePr>
          <p:cNvPr id="9" name="8 Tabla"/>
          <p:cNvGraphicFramePr>
            <a:graphicFrameLocks noGrp="1"/>
          </p:cNvGraphicFramePr>
          <p:nvPr/>
        </p:nvGraphicFramePr>
        <p:xfrm>
          <a:off x="5508104" y="1340768"/>
          <a:ext cx="3384376" cy="163068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FICHA</a:t>
                      </a:r>
                      <a:r>
                        <a:rPr lang="es-ES" baseline="0" dirty="0" smtClean="0"/>
                        <a:t> </a:t>
                      </a:r>
                      <a:r>
                        <a:rPr lang="es-ES" dirty="0" smtClean="0"/>
                        <a:t>IMAGEN</a:t>
                      </a:r>
                      <a:r>
                        <a:rPr lang="es-ES" baseline="0" dirty="0" smtClean="0"/>
                        <a:t> Nº </a:t>
                      </a:r>
                      <a:endParaRPr lang="es-ES" dirty="0"/>
                    </a:p>
                  </a:txBody>
                  <a:tcPr/>
                </a:tc>
              </a:tr>
              <a:tr h="370840">
                <a:tc>
                  <a:txBody>
                    <a:bodyPr/>
                    <a:lstStyle/>
                    <a:p>
                      <a:r>
                        <a:rPr lang="es-ES" sz="1400" b="1" dirty="0" smtClean="0"/>
                        <a:t>Título: </a:t>
                      </a:r>
                      <a:r>
                        <a:rPr lang="es-ES" sz="1400" b="0" dirty="0" smtClean="0"/>
                        <a:t>Me</a:t>
                      </a:r>
                      <a:r>
                        <a:rPr lang="es-ES" sz="1400" b="0" baseline="0" dirty="0" smtClean="0"/>
                        <a:t> pregunto c</a:t>
                      </a:r>
                      <a:r>
                        <a:rPr lang="es-ES" sz="1400" b="0" dirty="0" smtClean="0"/>
                        <a:t>uánto durará esta luna</a:t>
                      </a:r>
                      <a:r>
                        <a:rPr lang="es-ES" sz="1400" b="0" baseline="0" dirty="0" smtClean="0"/>
                        <a:t> de Miel, 1939</a:t>
                      </a:r>
                      <a:endParaRPr lang="es-ES" sz="1400" b="0" dirty="0"/>
                    </a:p>
                  </a:txBody>
                  <a:tcPr/>
                </a:tc>
              </a:tr>
              <a:tr h="370840">
                <a:tc>
                  <a:txBody>
                    <a:bodyPr/>
                    <a:lstStyle/>
                    <a:p>
                      <a:r>
                        <a:rPr lang="es-ES" sz="1400" b="1" dirty="0" smtClean="0"/>
                        <a:t>Tipo de imagen: </a:t>
                      </a:r>
                      <a:endParaRPr lang="es-ES" sz="1400" b="1" dirty="0"/>
                    </a:p>
                  </a:txBody>
                  <a:tcPr/>
                </a:tc>
              </a:tr>
              <a:tr h="370840">
                <a:tc>
                  <a:txBody>
                    <a:bodyPr/>
                    <a:lstStyle/>
                    <a:p>
                      <a:r>
                        <a:rPr lang="es-ES" sz="1400" b="1" dirty="0" smtClean="0"/>
                        <a:t>Descripción:</a:t>
                      </a:r>
                      <a:r>
                        <a:rPr lang="es-ES" sz="1400" b="0" dirty="0" smtClean="0"/>
                        <a:t> </a:t>
                      </a:r>
                      <a:endParaRPr lang="es-ES" sz="1400" b="1" dirty="0"/>
                    </a:p>
                  </a:txBody>
                  <a:tcPr/>
                </a:tc>
              </a:tr>
            </a:tbl>
          </a:graphicData>
        </a:graphic>
      </p:graphicFrame>
      <p:graphicFrame>
        <p:nvGraphicFramePr>
          <p:cNvPr id="10" name="9 Tabla"/>
          <p:cNvGraphicFramePr>
            <a:graphicFrameLocks noGrp="1"/>
          </p:cNvGraphicFramePr>
          <p:nvPr/>
        </p:nvGraphicFramePr>
        <p:xfrm>
          <a:off x="5580112" y="3140968"/>
          <a:ext cx="3384376" cy="163068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BUSQUEDA DE INFORMACIÓN </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Otras fuentes</a:t>
                      </a:r>
                      <a:r>
                        <a:rPr lang="es-ES" sz="1400" baseline="0" dirty="0" smtClean="0"/>
                        <a:t> de información sobre tema y contexto:</a:t>
                      </a:r>
                      <a:endParaRPr lang="es-ES" sz="1400" dirty="0" smtClean="0"/>
                    </a:p>
                  </a:txBody>
                  <a:tcPr/>
                </a:tc>
              </a:tr>
              <a:tr h="370840">
                <a:tc>
                  <a:txBody>
                    <a:bodyPr/>
                    <a:lstStyle/>
                    <a:p>
                      <a:pPr>
                        <a:buFont typeface="Arial" pitchFamily="34" charset="0"/>
                        <a:buNone/>
                      </a:pPr>
                      <a:endParaRPr lang="es-ES" sz="1400" dirty="0"/>
                    </a:p>
                  </a:txBody>
                  <a:tcPr/>
                </a:tc>
              </a:tr>
              <a:tr h="370840">
                <a:tc>
                  <a:txBody>
                    <a:bodyPr/>
                    <a:lstStyle/>
                    <a:p>
                      <a:endParaRPr lang="es-ES" sz="1400" dirty="0"/>
                    </a:p>
                  </a:txBody>
                  <a:tcPr/>
                </a:tc>
              </a:tr>
            </a:tbl>
          </a:graphicData>
        </a:graphic>
      </p:graphicFrame>
      <p:graphicFrame>
        <p:nvGraphicFramePr>
          <p:cNvPr id="11" name="10 Tabla"/>
          <p:cNvGraphicFramePr>
            <a:graphicFrameLocks noGrp="1"/>
          </p:cNvGraphicFramePr>
          <p:nvPr/>
        </p:nvGraphicFramePr>
        <p:xfrm>
          <a:off x="5580112" y="4941168"/>
          <a:ext cx="3384376" cy="1478280"/>
        </p:xfrm>
        <a:graphic>
          <a:graphicData uri="http://schemas.openxmlformats.org/drawingml/2006/table">
            <a:tbl>
              <a:tblPr firstRow="1" bandRow="1">
                <a:tableStyleId>{5C22544A-7EE6-4342-B048-85BDC9FD1C3A}</a:tableStyleId>
              </a:tblPr>
              <a:tblGrid>
                <a:gridCol w="3384376"/>
              </a:tblGrid>
              <a:tr h="0">
                <a:tc>
                  <a:txBody>
                    <a:bodyPr/>
                    <a:lstStyle/>
                    <a:p>
                      <a:r>
                        <a:rPr lang="es-ES" dirty="0" smtClean="0"/>
                        <a:t>EXPLICACIÓN. Redactar informe.</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Objetivos del autor:</a:t>
                      </a:r>
                    </a:p>
                  </a:txBody>
                  <a:tcPr/>
                </a:tc>
              </a:tr>
              <a:tr h="370840">
                <a:tc>
                  <a:txBody>
                    <a:bodyPr/>
                    <a:lstStyle/>
                    <a:p>
                      <a:pPr>
                        <a:buFont typeface="Arial" pitchFamily="34" charset="0"/>
                        <a:buNone/>
                      </a:pPr>
                      <a:r>
                        <a:rPr lang="es-ES" sz="1400" dirty="0" smtClean="0"/>
                        <a:t>Contexto histórico:</a:t>
                      </a:r>
                      <a:endParaRPr lang="es-ES" sz="1400" dirty="0"/>
                    </a:p>
                  </a:txBody>
                  <a:tcPr/>
                </a:tc>
              </a:tr>
              <a:tr h="370840">
                <a:tc>
                  <a:txBody>
                    <a:bodyPr/>
                    <a:lstStyle/>
                    <a:p>
                      <a:r>
                        <a:rPr lang="es-ES" sz="1400" dirty="0" smtClean="0"/>
                        <a:t>Inventar</a:t>
                      </a:r>
                      <a:r>
                        <a:rPr lang="es-ES" sz="1400" baseline="0" dirty="0" smtClean="0"/>
                        <a:t> un nuevo título:</a:t>
                      </a:r>
                      <a:endParaRPr lang="es-ES" sz="1400" dirty="0"/>
                    </a:p>
                  </a:txBody>
                  <a:tcPr/>
                </a:tc>
              </a:tr>
            </a:tbl>
          </a:graphicData>
        </a:graphic>
      </p:graphicFrame>
      <p:pic>
        <p:nvPicPr>
          <p:cNvPr id="13" name="Picture 2" descr="caricatura_hitler_stalin"/>
          <p:cNvPicPr>
            <a:picLocks noChangeAspect="1" noChangeArrowheads="1"/>
          </p:cNvPicPr>
          <p:nvPr/>
        </p:nvPicPr>
        <p:blipFill>
          <a:blip r:embed="rId2" cstate="print"/>
          <a:srcRect l="13333"/>
          <a:stretch>
            <a:fillRect/>
          </a:stretch>
        </p:blipFill>
        <p:spPr bwMode="auto">
          <a:xfrm>
            <a:off x="971600" y="1700808"/>
            <a:ext cx="3962400" cy="4143375"/>
          </a:xfrm>
          <a:prstGeom prst="rect">
            <a:avLst/>
          </a:prstGeom>
          <a:noFill/>
          <a:ln w="9525">
            <a:noFill/>
            <a:miter lim="800000"/>
            <a:headEnd/>
            <a:tailEnd/>
          </a:ln>
          <a:effectLst>
            <a:glow rad="228600">
              <a:schemeClr val="accent3">
                <a:satMod val="175000"/>
                <a:alpha val="40000"/>
              </a:schemeClr>
            </a:glow>
          </a:effectLst>
        </p:spPr>
      </p:pic>
      <p:sp>
        <p:nvSpPr>
          <p:cNvPr id="12" name="11 CuadroTexto"/>
          <p:cNvSpPr txBox="1"/>
          <p:nvPr/>
        </p:nvSpPr>
        <p:spPr>
          <a:xfrm>
            <a:off x="1331640" y="476672"/>
            <a:ext cx="3384376" cy="553998"/>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s-ES" sz="1000" b="1" dirty="0" smtClean="0">
                <a:solidFill>
                  <a:schemeClr val="tx1"/>
                </a:solidFill>
              </a:rPr>
              <a:t>Link recomendado:</a:t>
            </a:r>
          </a:p>
          <a:p>
            <a:r>
              <a:rPr lang="es-ES" sz="1000" dirty="0" smtClean="0">
                <a:hlinkClick r:id="rId3"/>
              </a:rPr>
              <a:t>http://historia1imagen.cl/2010/05/27/carteles-de-propaganda-segunda-gran-guerra-o-gran-guerra-patria/</a:t>
            </a:r>
            <a:r>
              <a:rPr lang="es-ES" sz="1000" dirty="0" smtClean="0"/>
              <a:t> </a:t>
            </a:r>
            <a:endParaRPr lang="es-ES" sz="1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59 Grupo"/>
          <p:cNvGrpSpPr/>
          <p:nvPr/>
        </p:nvGrpSpPr>
        <p:grpSpPr>
          <a:xfrm>
            <a:off x="0" y="1556792"/>
            <a:ext cx="9144000" cy="4868862"/>
            <a:chOff x="0" y="1557338"/>
            <a:chExt cx="9144000" cy="4868862"/>
          </a:xfrm>
        </p:grpSpPr>
        <p:sp>
          <p:nvSpPr>
            <p:cNvPr id="53" name="52 Flecha derecha"/>
            <p:cNvSpPr/>
            <p:nvPr/>
          </p:nvSpPr>
          <p:spPr>
            <a:xfrm>
              <a:off x="0" y="4941888"/>
              <a:ext cx="9144000" cy="1484312"/>
            </a:xfrm>
            <a:prstGeom prst="rightArrow">
              <a:avLst/>
            </a:prstGeom>
            <a:solidFill>
              <a:srgbClr val="6666FF">
                <a:alpha val="57000"/>
              </a:srgbClr>
            </a:solidFill>
            <a:ln w="6350"/>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defRPr/>
              </a:pPr>
              <a:endParaRPr lang="es-ES" b="1" dirty="0"/>
            </a:p>
            <a:p>
              <a:pPr algn="ctr">
                <a:defRPr/>
              </a:pPr>
              <a:r>
                <a:rPr lang="es-ES" b="1" i="1" dirty="0"/>
                <a:t>Siglo XX ---- siglo XX  -----Siglo XX ---- siglo XX  -----Siglo XX ---- siglo XX  -----Siglo XX </a:t>
              </a:r>
              <a:endParaRPr lang="es-ES" i="1" dirty="0"/>
            </a:p>
            <a:p>
              <a:pPr>
                <a:defRPr/>
              </a:pPr>
              <a:endParaRPr lang="es-ES" dirty="0"/>
            </a:p>
            <a:p>
              <a:pPr>
                <a:defRPr/>
              </a:pPr>
              <a:endParaRPr lang="es-ES" dirty="0"/>
            </a:p>
            <a:p>
              <a:pPr>
                <a:defRPr/>
              </a:pPr>
              <a:endParaRPr lang="es-ES" dirty="0"/>
            </a:p>
          </p:txBody>
        </p:sp>
        <p:sp>
          <p:nvSpPr>
            <p:cNvPr id="52" name="51 Flecha derecha"/>
            <p:cNvSpPr/>
            <p:nvPr/>
          </p:nvSpPr>
          <p:spPr>
            <a:xfrm>
              <a:off x="0" y="3284538"/>
              <a:ext cx="9144000" cy="1485900"/>
            </a:xfrm>
            <a:prstGeom prst="rightArrow">
              <a:avLst/>
            </a:prstGeom>
            <a:solidFill>
              <a:srgbClr val="6666FF">
                <a:alpha val="57000"/>
              </a:srgbClr>
            </a:solidFill>
            <a:ln w="6350"/>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defRPr/>
              </a:pPr>
              <a:endParaRPr lang="es-ES" b="1" dirty="0"/>
            </a:p>
            <a:p>
              <a:pPr algn="ctr">
                <a:defRPr/>
              </a:pPr>
              <a:r>
                <a:rPr lang="es-ES" b="1" i="1" dirty="0"/>
                <a:t>Siglo XX ---- siglo XX  -----Siglo XX ---- siglo XX  -----Siglo XX ---- siglo XX  -----Siglo XX </a:t>
              </a:r>
              <a:endParaRPr lang="es-ES" i="1" dirty="0"/>
            </a:p>
            <a:p>
              <a:pPr>
                <a:defRPr/>
              </a:pPr>
              <a:endParaRPr lang="es-ES" dirty="0"/>
            </a:p>
            <a:p>
              <a:pPr>
                <a:defRPr/>
              </a:pPr>
              <a:endParaRPr lang="es-ES" dirty="0"/>
            </a:p>
            <a:p>
              <a:pPr>
                <a:defRPr/>
              </a:pPr>
              <a:endParaRPr lang="es-ES" dirty="0"/>
            </a:p>
          </p:txBody>
        </p:sp>
        <p:sp>
          <p:nvSpPr>
            <p:cNvPr id="51" name="50 Flecha derecha"/>
            <p:cNvSpPr/>
            <p:nvPr/>
          </p:nvSpPr>
          <p:spPr>
            <a:xfrm>
              <a:off x="0" y="1557338"/>
              <a:ext cx="9144000" cy="1484312"/>
            </a:xfrm>
            <a:prstGeom prst="rightArrow">
              <a:avLst/>
            </a:prstGeom>
            <a:solidFill>
              <a:srgbClr val="6666FF">
                <a:alpha val="57000"/>
              </a:srgbClr>
            </a:solidFill>
            <a:ln w="6350"/>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defRPr/>
              </a:pPr>
              <a:endParaRPr lang="es-ES" b="1" dirty="0"/>
            </a:p>
            <a:p>
              <a:pPr algn="ctr">
                <a:defRPr/>
              </a:pPr>
              <a:r>
                <a:rPr lang="es-ES" b="1" i="1" dirty="0"/>
                <a:t>Siglo XX ---- siglo XX  -----Siglo XX ---- siglo XX  -----Siglo XX ---- siglo XX  -----Siglo XX </a:t>
              </a:r>
              <a:endParaRPr lang="es-ES" i="1" dirty="0"/>
            </a:p>
            <a:p>
              <a:pPr>
                <a:defRPr/>
              </a:pPr>
              <a:endParaRPr lang="es-ES" dirty="0"/>
            </a:p>
            <a:p>
              <a:pPr>
                <a:defRPr/>
              </a:pPr>
              <a:endParaRPr lang="es-ES" dirty="0"/>
            </a:p>
            <a:p>
              <a:pPr>
                <a:defRPr/>
              </a:pPr>
              <a:endParaRPr lang="es-ES" dirty="0"/>
            </a:p>
          </p:txBody>
        </p:sp>
      </p:grpSp>
      <p:sp>
        <p:nvSpPr>
          <p:cNvPr id="10" name=" 4"/>
          <p:cNvSpPr/>
          <p:nvPr/>
        </p:nvSpPr>
        <p:spPr>
          <a:xfrm>
            <a:off x="1547664" y="5661248"/>
            <a:ext cx="1728191" cy="852775"/>
          </a:xfrm>
          <a:prstGeom prst="rect">
            <a:avLst/>
          </a:prstGeom>
          <a:solidFill>
            <a:schemeClr val="tx1">
              <a:lumMod val="95000"/>
              <a:lumOff val="5000"/>
            </a:schemeClr>
          </a:solidFill>
          <a:effectLst>
            <a:glow rad="228600">
              <a:schemeClr val="accent4">
                <a:satMod val="175000"/>
                <a:alpha val="40000"/>
              </a:schemeClr>
            </a:glow>
          </a:effectLst>
        </p:spPr>
        <p:style>
          <a:lnRef idx="0">
            <a:scrgbClr r="0" g="0" b="0"/>
          </a:lnRef>
          <a:fillRef idx="0">
            <a:scrgbClr r="0" g="0" b="0"/>
          </a:fillRef>
          <a:effectRef idx="0">
            <a:scrgbClr r="0" g="0" b="0"/>
          </a:effectRef>
          <a:fontRef idx="minor">
            <a:schemeClr val="lt1"/>
          </a:fontRef>
        </p:style>
        <p:txBody>
          <a:bodyPr lIns="22860" tIns="22860" rIns="22860" bIns="22860" spcCol="1270" anchor="ctr"/>
          <a:lstStyle/>
          <a:p>
            <a:pPr algn="ctr" defTabSz="800100">
              <a:lnSpc>
                <a:spcPct val="90000"/>
              </a:lnSpc>
              <a:spcAft>
                <a:spcPct val="35000"/>
              </a:spcAft>
              <a:defRPr/>
            </a:pPr>
            <a:r>
              <a:rPr lang="es-ES" b="1" dirty="0"/>
              <a:t>Asesinato Archiduque </a:t>
            </a:r>
            <a:r>
              <a:rPr lang="es-ES" b="1" dirty="0" smtClean="0"/>
              <a:t>de Austria-Hungría</a:t>
            </a:r>
            <a:endParaRPr lang="es-ES" b="1" dirty="0"/>
          </a:p>
        </p:txBody>
      </p:sp>
      <p:sp>
        <p:nvSpPr>
          <p:cNvPr id="14" name=" 4"/>
          <p:cNvSpPr/>
          <p:nvPr/>
        </p:nvSpPr>
        <p:spPr>
          <a:xfrm>
            <a:off x="6372200" y="4149080"/>
            <a:ext cx="1522526" cy="1144734"/>
          </a:xfrm>
          <a:prstGeom prst="rect">
            <a:avLst/>
          </a:prstGeom>
          <a:solidFill>
            <a:srgbClr val="7030A0"/>
          </a:solidFill>
          <a:effectLst>
            <a:glow rad="228600">
              <a:schemeClr val="accent4">
                <a:satMod val="175000"/>
                <a:alpha val="40000"/>
              </a:schemeClr>
            </a:glow>
          </a:effectLst>
        </p:spPr>
        <p:style>
          <a:lnRef idx="0">
            <a:scrgbClr r="0" g="0" b="0"/>
          </a:lnRef>
          <a:fillRef idx="0">
            <a:scrgbClr r="0" g="0" b="0"/>
          </a:fillRef>
          <a:effectRef idx="0">
            <a:scrgbClr r="0" g="0" b="0"/>
          </a:effectRef>
          <a:fontRef idx="minor">
            <a:schemeClr val="lt1"/>
          </a:fontRef>
        </p:style>
        <p:txBody>
          <a:bodyPr lIns="19050" tIns="19050" rIns="19050" bIns="19050" spcCol="1270" anchor="ctr"/>
          <a:lstStyle/>
          <a:p>
            <a:pPr algn="ctr" defTabSz="666750">
              <a:lnSpc>
                <a:spcPct val="90000"/>
              </a:lnSpc>
              <a:spcAft>
                <a:spcPct val="35000"/>
              </a:spcAft>
              <a:defRPr/>
            </a:pPr>
            <a:r>
              <a:rPr lang="es-ES" sz="1500" b="1" dirty="0"/>
              <a:t>Pacto de no Agresión Germano Soviético</a:t>
            </a:r>
          </a:p>
        </p:txBody>
      </p:sp>
      <p:sp>
        <p:nvSpPr>
          <p:cNvPr id="17" name=" 4"/>
          <p:cNvSpPr/>
          <p:nvPr/>
        </p:nvSpPr>
        <p:spPr>
          <a:xfrm>
            <a:off x="3851920" y="5877272"/>
            <a:ext cx="1800200" cy="720079"/>
          </a:xfrm>
          <a:prstGeom prst="rect">
            <a:avLst/>
          </a:prstGeom>
          <a:solidFill>
            <a:srgbClr val="00B050"/>
          </a:solidFill>
          <a:effectLst>
            <a:glow rad="228600">
              <a:schemeClr val="accent4">
                <a:satMod val="175000"/>
                <a:alpha val="40000"/>
              </a:schemeClr>
            </a:glow>
          </a:effectLst>
        </p:spPr>
        <p:style>
          <a:lnRef idx="0">
            <a:scrgbClr r="0" g="0" b="0"/>
          </a:lnRef>
          <a:fillRef idx="0">
            <a:scrgbClr r="0" g="0" b="0"/>
          </a:fillRef>
          <a:effectRef idx="0">
            <a:scrgbClr r="0" g="0" b="0"/>
          </a:effectRef>
          <a:fontRef idx="minor">
            <a:schemeClr val="lt1"/>
          </a:fontRef>
        </p:style>
        <p:txBody>
          <a:bodyPr lIns="19050" tIns="19050" rIns="19050" bIns="19050" spcCol="1270" anchor="ctr"/>
          <a:lstStyle/>
          <a:p>
            <a:pPr algn="ctr" defTabSz="666750">
              <a:lnSpc>
                <a:spcPct val="90000"/>
              </a:lnSpc>
              <a:spcAft>
                <a:spcPct val="35000"/>
              </a:spcAft>
              <a:defRPr/>
            </a:pPr>
            <a:r>
              <a:rPr lang="es-ES" sz="1500" b="1" dirty="0"/>
              <a:t>Mussolini llega al poder en Italia</a:t>
            </a:r>
          </a:p>
        </p:txBody>
      </p:sp>
      <p:sp>
        <p:nvSpPr>
          <p:cNvPr id="20" name=" 4"/>
          <p:cNvSpPr/>
          <p:nvPr/>
        </p:nvSpPr>
        <p:spPr>
          <a:xfrm>
            <a:off x="1979712" y="4653136"/>
            <a:ext cx="1800200" cy="720080"/>
          </a:xfrm>
          <a:prstGeom prst="rect">
            <a:avLst/>
          </a:prstGeom>
          <a:solidFill>
            <a:srgbClr val="FF5050"/>
          </a:solidFill>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lIns="19050" tIns="19050" rIns="19050" bIns="19050" spcCol="1270" anchor="ctr"/>
          <a:lstStyle/>
          <a:p>
            <a:pPr algn="ctr" defTabSz="666750">
              <a:lnSpc>
                <a:spcPct val="90000"/>
              </a:lnSpc>
              <a:spcAft>
                <a:spcPct val="35000"/>
              </a:spcAft>
              <a:defRPr/>
            </a:pPr>
            <a:r>
              <a:rPr lang="es-ES" sz="1500" b="1" dirty="0" smtClean="0"/>
              <a:t>Hitler es nombrado Canciller Alemán</a:t>
            </a:r>
            <a:endParaRPr lang="es-ES" sz="1500" b="1" dirty="0"/>
          </a:p>
        </p:txBody>
      </p:sp>
      <p:sp>
        <p:nvSpPr>
          <p:cNvPr id="26" name=" 4"/>
          <p:cNvSpPr/>
          <p:nvPr/>
        </p:nvSpPr>
        <p:spPr>
          <a:xfrm>
            <a:off x="827584" y="4005064"/>
            <a:ext cx="1452884" cy="720080"/>
          </a:xfrm>
          <a:prstGeom prst="rect">
            <a:avLst/>
          </a:prstGeom>
          <a:solidFill>
            <a:schemeClr val="accent3">
              <a:lumMod val="50000"/>
            </a:schemeClr>
          </a:solidFill>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lt1"/>
          </a:fontRef>
        </p:style>
        <p:txBody>
          <a:bodyPr lIns="15240" tIns="15240" rIns="15240" bIns="15240" spcCol="1270" anchor="ctr"/>
          <a:lstStyle/>
          <a:p>
            <a:pPr algn="ctr" defTabSz="533400">
              <a:lnSpc>
                <a:spcPct val="90000"/>
              </a:lnSpc>
              <a:spcAft>
                <a:spcPct val="35000"/>
              </a:spcAft>
              <a:defRPr/>
            </a:pPr>
            <a:r>
              <a:rPr lang="es-ES" sz="1600" b="1" dirty="0"/>
              <a:t>Gran </a:t>
            </a:r>
            <a:r>
              <a:rPr lang="es-ES" sz="1600" b="1" dirty="0" smtClean="0"/>
              <a:t>Depresión</a:t>
            </a:r>
          </a:p>
        </p:txBody>
      </p:sp>
      <p:sp>
        <p:nvSpPr>
          <p:cNvPr id="35" name="34 Flecha derecha"/>
          <p:cNvSpPr/>
          <p:nvPr/>
        </p:nvSpPr>
        <p:spPr>
          <a:xfrm>
            <a:off x="250825" y="260350"/>
            <a:ext cx="7200900" cy="1484313"/>
          </a:xfrm>
          <a:prstGeom prst="rightArrow">
            <a:avLst/>
          </a:prstGeom>
          <a:solidFill>
            <a:srgbClr val="6666FF">
              <a:alpha val="80000"/>
            </a:srgbClr>
          </a:solidFill>
          <a:effectLst>
            <a:outerShdw blurRad="50800" dist="38100" dir="8100000" algn="tr" rotWithShape="0">
              <a:prstClr val="black">
                <a:alpha val="4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4107" name="35 Grupo"/>
          <p:cNvGrpSpPr>
            <a:grpSpLocks/>
          </p:cNvGrpSpPr>
          <p:nvPr/>
        </p:nvGrpSpPr>
        <p:grpSpPr bwMode="auto">
          <a:xfrm>
            <a:off x="251520" y="548680"/>
            <a:ext cx="6616700" cy="3254375"/>
            <a:chOff x="-1242392" y="-2063556"/>
            <a:chExt cx="6616228" cy="3253738"/>
          </a:xfrm>
        </p:grpSpPr>
        <p:sp>
          <p:nvSpPr>
            <p:cNvPr id="37" name="36 Rectángulo"/>
            <p:cNvSpPr/>
            <p:nvPr/>
          </p:nvSpPr>
          <p:spPr>
            <a:xfrm>
              <a:off x="244990" y="166444"/>
              <a:ext cx="5128846" cy="102373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37 Rectángulo"/>
            <p:cNvSpPr/>
            <p:nvPr/>
          </p:nvSpPr>
          <p:spPr>
            <a:xfrm>
              <a:off x="-1242392" y="-2063556"/>
              <a:ext cx="6587655" cy="102373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0" tIns="213360" rIns="0" bIns="213360" spcCol="1270" anchor="ctr"/>
            <a:lstStyle/>
            <a:p>
              <a:pPr algn="ctr" defTabSz="933450">
                <a:lnSpc>
                  <a:spcPct val="90000"/>
                </a:lnSpc>
                <a:spcAft>
                  <a:spcPct val="35000"/>
                </a:spcAft>
                <a:defRPr/>
              </a:pPr>
              <a:r>
                <a:rPr lang="es-ES" b="1" dirty="0">
                  <a:solidFill>
                    <a:schemeClr val="bg1"/>
                  </a:solidFill>
                </a:rPr>
                <a:t>Ordena cronológicamente los hitos  y procesos que se indican a continuación. Arrastrar y ubicar sobre línea de tiempo Siglo XX</a:t>
              </a:r>
              <a:r>
                <a:rPr lang="es-ES" sz="2100" b="1" dirty="0">
                  <a:solidFill>
                    <a:schemeClr val="bg1"/>
                  </a:solidFill>
                </a:rPr>
                <a:t>.</a:t>
              </a:r>
            </a:p>
          </p:txBody>
        </p:sp>
      </p:grpSp>
      <p:sp>
        <p:nvSpPr>
          <p:cNvPr id="44" name=" 4"/>
          <p:cNvSpPr/>
          <p:nvPr/>
        </p:nvSpPr>
        <p:spPr bwMode="auto">
          <a:xfrm>
            <a:off x="5868144" y="6140450"/>
            <a:ext cx="1364655" cy="717550"/>
          </a:xfrm>
          <a:prstGeom prst="rect">
            <a:avLst/>
          </a:prstGeom>
          <a:solidFill>
            <a:schemeClr val="accent2">
              <a:lumMod val="75000"/>
            </a:schemeClr>
          </a:solidFill>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lIns="15240" tIns="15240" rIns="15240" bIns="15240" spcCol="1270" anchor="ctr"/>
          <a:lstStyle/>
          <a:p>
            <a:pPr algn="ctr" defTabSz="533400">
              <a:lnSpc>
                <a:spcPct val="90000"/>
              </a:lnSpc>
              <a:spcAft>
                <a:spcPct val="35000"/>
              </a:spcAft>
              <a:defRPr/>
            </a:pPr>
            <a:r>
              <a:rPr lang="es-ES" sz="1600" b="1" dirty="0"/>
              <a:t>Guerra Fría</a:t>
            </a:r>
          </a:p>
        </p:txBody>
      </p:sp>
      <p:sp>
        <p:nvSpPr>
          <p:cNvPr id="47" name=" 4"/>
          <p:cNvSpPr/>
          <p:nvPr/>
        </p:nvSpPr>
        <p:spPr bwMode="auto">
          <a:xfrm>
            <a:off x="3203848" y="5013176"/>
            <a:ext cx="1584176" cy="858836"/>
          </a:xfrm>
          <a:prstGeom prst="rect">
            <a:avLst/>
          </a:prstGeom>
          <a:solidFill>
            <a:schemeClr val="bg2">
              <a:lumMod val="25000"/>
            </a:schemeClr>
          </a:solidFill>
          <a:effectLst>
            <a:glow rad="228600">
              <a:schemeClr val="accent6">
                <a:satMod val="175000"/>
                <a:alpha val="40000"/>
              </a:schemeClr>
            </a:glow>
          </a:effectLst>
        </p:spPr>
        <p:style>
          <a:lnRef idx="0">
            <a:scrgbClr r="0" g="0" b="0"/>
          </a:lnRef>
          <a:fillRef idx="0">
            <a:scrgbClr r="0" g="0" b="0"/>
          </a:fillRef>
          <a:effectRef idx="0">
            <a:scrgbClr r="0" g="0" b="0"/>
          </a:effectRef>
          <a:fontRef idx="minor">
            <a:schemeClr val="lt1"/>
          </a:fontRef>
        </p:style>
        <p:txBody>
          <a:bodyPr lIns="15240" tIns="15240" rIns="15240" bIns="15240" spcCol="1270" anchor="ctr"/>
          <a:lstStyle/>
          <a:p>
            <a:pPr algn="ctr" defTabSz="533400">
              <a:lnSpc>
                <a:spcPct val="90000"/>
              </a:lnSpc>
              <a:spcAft>
                <a:spcPct val="35000"/>
              </a:spcAft>
              <a:defRPr/>
            </a:pPr>
            <a:r>
              <a:rPr lang="es-ES" sz="1600" b="1" dirty="0"/>
              <a:t>Crisis de los Misiles</a:t>
            </a:r>
          </a:p>
        </p:txBody>
      </p:sp>
      <p:sp>
        <p:nvSpPr>
          <p:cNvPr id="50" name=" 4"/>
          <p:cNvSpPr/>
          <p:nvPr/>
        </p:nvSpPr>
        <p:spPr>
          <a:xfrm>
            <a:off x="7308304" y="5157192"/>
            <a:ext cx="1037990" cy="1103334"/>
          </a:xfrm>
          <a:prstGeom prst="rect">
            <a:avLst/>
          </a:prstGeom>
          <a:solidFill>
            <a:schemeClr val="tx2">
              <a:lumMod val="75000"/>
            </a:schemeClr>
          </a:solidFill>
          <a:effectLst>
            <a:glow rad="228600">
              <a:schemeClr val="accent6">
                <a:satMod val="175000"/>
                <a:alpha val="40000"/>
              </a:schemeClr>
            </a:glow>
          </a:effectLst>
        </p:spPr>
        <p:style>
          <a:lnRef idx="0">
            <a:scrgbClr r="0" g="0" b="0"/>
          </a:lnRef>
          <a:fillRef idx="0">
            <a:scrgbClr r="0" g="0" b="0"/>
          </a:fillRef>
          <a:effectRef idx="0">
            <a:scrgbClr r="0" g="0" b="0"/>
          </a:effectRef>
          <a:fontRef idx="minor">
            <a:schemeClr val="lt1"/>
          </a:fontRef>
        </p:style>
        <p:txBody>
          <a:bodyPr lIns="15240" tIns="15240" rIns="15240" bIns="15240" spcCol="1270" anchor="ctr"/>
          <a:lstStyle/>
          <a:p>
            <a:pPr algn="ctr" defTabSz="533400">
              <a:lnSpc>
                <a:spcPct val="90000"/>
              </a:lnSpc>
              <a:spcAft>
                <a:spcPct val="35000"/>
              </a:spcAft>
              <a:defRPr/>
            </a:pPr>
            <a:r>
              <a:rPr lang="es-ES" sz="1600" b="1" dirty="0"/>
              <a:t>Revolución Rusa</a:t>
            </a:r>
          </a:p>
        </p:txBody>
      </p:sp>
      <p:sp>
        <p:nvSpPr>
          <p:cNvPr id="7" name=" 4"/>
          <p:cNvSpPr/>
          <p:nvPr/>
        </p:nvSpPr>
        <p:spPr bwMode="auto">
          <a:xfrm>
            <a:off x="0" y="4869160"/>
            <a:ext cx="1907704" cy="864096"/>
          </a:xfrm>
          <a:prstGeom prst="rect">
            <a:avLst/>
          </a:prstGeom>
          <a:solidFill>
            <a:schemeClr val="accent5">
              <a:lumMod val="50000"/>
            </a:schemeClr>
          </a:solidFill>
          <a:effectLst>
            <a:glow rad="228600">
              <a:schemeClr val="accent6">
                <a:satMod val="175000"/>
                <a:alpha val="40000"/>
              </a:schemeClr>
            </a:glow>
          </a:effectLst>
        </p:spPr>
        <p:style>
          <a:lnRef idx="0">
            <a:scrgbClr r="0" g="0" b="0"/>
          </a:lnRef>
          <a:fillRef idx="0">
            <a:scrgbClr r="0" g="0" b="0"/>
          </a:fillRef>
          <a:effectRef idx="0">
            <a:scrgbClr r="0" g="0" b="0"/>
          </a:effectRef>
          <a:fontRef idx="minor">
            <a:schemeClr val="lt1"/>
          </a:fontRef>
        </p:style>
        <p:txBody>
          <a:bodyPr lIns="22860" tIns="22860" rIns="22860" bIns="22860" spcCol="1270" anchor="ctr"/>
          <a:lstStyle/>
          <a:p>
            <a:pPr algn="ctr" defTabSz="800100">
              <a:lnSpc>
                <a:spcPct val="90000"/>
              </a:lnSpc>
              <a:spcAft>
                <a:spcPct val="35000"/>
              </a:spcAft>
              <a:defRPr/>
            </a:pPr>
            <a:r>
              <a:rPr lang="es-ES" b="1" dirty="0"/>
              <a:t>Construcción del Muro de Berlín</a:t>
            </a:r>
          </a:p>
        </p:txBody>
      </p:sp>
      <p:sp>
        <p:nvSpPr>
          <p:cNvPr id="29" name=" 4"/>
          <p:cNvSpPr/>
          <p:nvPr/>
        </p:nvSpPr>
        <p:spPr bwMode="auto">
          <a:xfrm>
            <a:off x="4355976" y="4077072"/>
            <a:ext cx="1872208" cy="936104"/>
          </a:xfrm>
          <a:prstGeom prst="rect">
            <a:avLst/>
          </a:prstGeom>
          <a:solidFill>
            <a:srgbClr val="0070C0"/>
          </a:solidFill>
          <a:effectLst>
            <a:glow rad="228600">
              <a:schemeClr val="accent4">
                <a:satMod val="175000"/>
                <a:alpha val="40000"/>
              </a:schemeClr>
            </a:glow>
          </a:effectLst>
        </p:spPr>
        <p:style>
          <a:lnRef idx="0">
            <a:scrgbClr r="0" g="0" b="0"/>
          </a:lnRef>
          <a:fillRef idx="0">
            <a:scrgbClr r="0" g="0" b="0"/>
          </a:fillRef>
          <a:effectRef idx="0">
            <a:scrgbClr r="0" g="0" b="0"/>
          </a:effectRef>
          <a:fontRef idx="minor">
            <a:schemeClr val="lt1"/>
          </a:fontRef>
        </p:style>
        <p:txBody>
          <a:bodyPr lIns="19050" tIns="19050" rIns="19050" bIns="19050" spcCol="1270" anchor="ctr"/>
          <a:lstStyle/>
          <a:p>
            <a:pPr algn="ctr" defTabSz="666750">
              <a:lnSpc>
                <a:spcPct val="90000"/>
              </a:lnSpc>
              <a:spcAft>
                <a:spcPct val="35000"/>
              </a:spcAft>
              <a:defRPr/>
            </a:pPr>
            <a:r>
              <a:rPr lang="es-ES" sz="1500" b="1" dirty="0"/>
              <a:t>Aliados: EEUU – URSS- INGLATERRA- FRANCIA</a:t>
            </a:r>
          </a:p>
        </p:txBody>
      </p:sp>
      <p:sp>
        <p:nvSpPr>
          <p:cNvPr id="62" name=" 4"/>
          <p:cNvSpPr/>
          <p:nvPr/>
        </p:nvSpPr>
        <p:spPr bwMode="auto">
          <a:xfrm>
            <a:off x="4932040" y="5013176"/>
            <a:ext cx="1728192" cy="864096"/>
          </a:xfrm>
          <a:prstGeom prst="rect">
            <a:avLst/>
          </a:prstGeom>
          <a:solidFill>
            <a:schemeClr val="accent2"/>
          </a:solidFill>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lIns="15240" tIns="15240" rIns="15240" bIns="15240" spcCol="1270" anchor="ctr"/>
          <a:lstStyle/>
          <a:p>
            <a:pPr algn="ctr" defTabSz="533400">
              <a:lnSpc>
                <a:spcPct val="90000"/>
              </a:lnSpc>
              <a:spcAft>
                <a:spcPct val="35000"/>
              </a:spcAft>
              <a:defRPr/>
            </a:pPr>
            <a:r>
              <a:rPr lang="es-ES" sz="1600" b="1" dirty="0" smtClean="0"/>
              <a:t>Primera Guerra Mundial </a:t>
            </a:r>
            <a:endParaRPr lang="es-ES" sz="1600" b="1" dirty="0"/>
          </a:p>
        </p:txBody>
      </p:sp>
      <p:sp>
        <p:nvSpPr>
          <p:cNvPr id="66" name="65 Rectángulo redondeado"/>
          <p:cNvSpPr/>
          <p:nvPr/>
        </p:nvSpPr>
        <p:spPr>
          <a:xfrm>
            <a:off x="179388" y="115888"/>
            <a:ext cx="2376487" cy="504825"/>
          </a:xfrm>
          <a:prstGeom prst="roundRect">
            <a:avLst/>
          </a:prstGeom>
          <a:solidFill>
            <a:srgbClr val="FF5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b="1" dirty="0"/>
              <a:t>ACTIVIDAD Nº1</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 Grupo"/>
          <p:cNvGrpSpPr/>
          <p:nvPr/>
        </p:nvGrpSpPr>
        <p:grpSpPr>
          <a:xfrm>
            <a:off x="611560" y="1556792"/>
            <a:ext cx="4680520" cy="4032448"/>
            <a:chOff x="363217" y="967226"/>
            <a:chExt cx="1606366" cy="5349240"/>
          </a:xfrm>
          <a:scene3d>
            <a:camera prst="orthographicFront"/>
            <a:lightRig rig="flat" dir="t"/>
          </a:scene3d>
        </p:grpSpPr>
        <p:sp>
          <p:nvSpPr>
            <p:cNvPr id="6" name="5 Rectángulo"/>
            <p:cNvSpPr/>
            <p:nvPr/>
          </p:nvSpPr>
          <p:spPr>
            <a:xfrm>
              <a:off x="363217" y="967226"/>
              <a:ext cx="1606366" cy="5349240"/>
            </a:xfrm>
            <a:prstGeom prst="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6 Rectángulo"/>
            <p:cNvSpPr/>
            <p:nvPr/>
          </p:nvSpPr>
          <p:spPr>
            <a:xfrm>
              <a:off x="363217" y="967226"/>
              <a:ext cx="1606366" cy="53492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7584" tIns="284423" rIns="227584" bIns="227584" numCol="1" spcCol="1270" anchor="t" anchorCtr="0">
              <a:noAutofit/>
            </a:bodyPr>
            <a:lstStyle/>
            <a:p>
              <a:pPr marL="228600" lvl="1" indent="-228600" algn="l" defTabSz="1111250">
                <a:lnSpc>
                  <a:spcPct val="90000"/>
                </a:lnSpc>
                <a:spcBef>
                  <a:spcPct val="0"/>
                </a:spcBef>
                <a:spcAft>
                  <a:spcPct val="15000"/>
                </a:spcAft>
                <a:buChar char="••"/>
              </a:pPr>
              <a:endParaRPr lang="es-ES" sz="2500" kern="1200"/>
            </a:p>
            <a:p>
              <a:pPr marL="228600" lvl="1" indent="-228600" algn="l" defTabSz="1111250">
                <a:lnSpc>
                  <a:spcPct val="90000"/>
                </a:lnSpc>
                <a:spcBef>
                  <a:spcPct val="0"/>
                </a:spcBef>
                <a:spcAft>
                  <a:spcPct val="15000"/>
                </a:spcAft>
                <a:buChar char="••"/>
              </a:pPr>
              <a:endParaRPr lang="es-ES" sz="2500" kern="1200"/>
            </a:p>
          </p:txBody>
        </p:sp>
      </p:grpSp>
      <p:sp>
        <p:nvSpPr>
          <p:cNvPr id="5" name="4 Rectángulo"/>
          <p:cNvSpPr/>
          <p:nvPr/>
        </p:nvSpPr>
        <p:spPr>
          <a:xfrm>
            <a:off x="395536" y="836712"/>
            <a:ext cx="936104" cy="720080"/>
          </a:xfrm>
          <a:prstGeom prst="rect">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s-ES" sz="2800" b="1" dirty="0" smtClean="0"/>
              <a:t>15º</a:t>
            </a:r>
            <a:endParaRPr lang="es-ES" sz="2800" b="1" dirty="0"/>
          </a:p>
        </p:txBody>
      </p:sp>
      <p:graphicFrame>
        <p:nvGraphicFramePr>
          <p:cNvPr id="9" name="8 Tabla"/>
          <p:cNvGraphicFramePr>
            <a:graphicFrameLocks noGrp="1"/>
          </p:cNvGraphicFramePr>
          <p:nvPr/>
        </p:nvGraphicFramePr>
        <p:xfrm>
          <a:off x="5508104" y="1340768"/>
          <a:ext cx="3384376" cy="148336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FICHA</a:t>
                      </a:r>
                      <a:r>
                        <a:rPr lang="es-ES" baseline="0" dirty="0" smtClean="0"/>
                        <a:t> </a:t>
                      </a:r>
                      <a:r>
                        <a:rPr lang="es-ES" dirty="0" smtClean="0"/>
                        <a:t>IMAGEN</a:t>
                      </a:r>
                      <a:r>
                        <a:rPr lang="es-ES" baseline="0" dirty="0" smtClean="0"/>
                        <a:t> Nº </a:t>
                      </a:r>
                      <a:endParaRPr lang="es-ES" dirty="0"/>
                    </a:p>
                  </a:txBody>
                  <a:tcPr/>
                </a:tc>
              </a:tr>
              <a:tr h="370840">
                <a:tc>
                  <a:txBody>
                    <a:bodyPr/>
                    <a:lstStyle/>
                    <a:p>
                      <a:r>
                        <a:rPr lang="es-ES" sz="1400" b="1" dirty="0" smtClean="0"/>
                        <a:t>Título: </a:t>
                      </a:r>
                      <a:r>
                        <a:rPr lang="es-ES" sz="1400" b="0" dirty="0" smtClean="0"/>
                        <a:t>URSS, de Lenin</a:t>
                      </a:r>
                      <a:r>
                        <a:rPr lang="es-ES" sz="1400" b="0" baseline="0" dirty="0" smtClean="0"/>
                        <a:t> a </a:t>
                      </a:r>
                      <a:r>
                        <a:rPr lang="es-ES" sz="1400" b="0" baseline="0" dirty="0" err="1" smtClean="0"/>
                        <a:t>Gorvachov</a:t>
                      </a:r>
                      <a:endParaRPr lang="es-ES" sz="1400" b="0" dirty="0"/>
                    </a:p>
                  </a:txBody>
                  <a:tcPr/>
                </a:tc>
              </a:tr>
              <a:tr h="370840">
                <a:tc>
                  <a:txBody>
                    <a:bodyPr/>
                    <a:lstStyle/>
                    <a:p>
                      <a:r>
                        <a:rPr lang="es-ES" sz="1400" b="1" dirty="0" smtClean="0"/>
                        <a:t>Tipo de imagen: </a:t>
                      </a:r>
                      <a:endParaRPr lang="es-ES" sz="1400" b="1" dirty="0"/>
                    </a:p>
                  </a:txBody>
                  <a:tcPr/>
                </a:tc>
              </a:tr>
              <a:tr h="370840">
                <a:tc>
                  <a:txBody>
                    <a:bodyPr/>
                    <a:lstStyle/>
                    <a:p>
                      <a:r>
                        <a:rPr lang="es-ES" sz="1400" b="1" dirty="0" smtClean="0"/>
                        <a:t>Descripción:</a:t>
                      </a:r>
                      <a:r>
                        <a:rPr lang="es-ES" sz="1400" b="0" dirty="0" smtClean="0"/>
                        <a:t> </a:t>
                      </a:r>
                      <a:endParaRPr lang="es-ES" sz="1400" b="1" dirty="0"/>
                    </a:p>
                  </a:txBody>
                  <a:tcPr/>
                </a:tc>
              </a:tr>
            </a:tbl>
          </a:graphicData>
        </a:graphic>
      </p:graphicFrame>
      <p:graphicFrame>
        <p:nvGraphicFramePr>
          <p:cNvPr id="10" name="9 Tabla"/>
          <p:cNvGraphicFramePr>
            <a:graphicFrameLocks noGrp="1"/>
          </p:cNvGraphicFramePr>
          <p:nvPr/>
        </p:nvGraphicFramePr>
        <p:xfrm>
          <a:off x="5580112" y="3140968"/>
          <a:ext cx="3384376" cy="163068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BUSQUEDA DE INFORMACIÓN </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Otras fuentes</a:t>
                      </a:r>
                      <a:r>
                        <a:rPr lang="es-ES" sz="1400" baseline="0" dirty="0" smtClean="0"/>
                        <a:t> de información sobre tema y contexto:</a:t>
                      </a:r>
                      <a:endParaRPr lang="es-ES" sz="1400" dirty="0" smtClean="0"/>
                    </a:p>
                  </a:txBody>
                  <a:tcPr/>
                </a:tc>
              </a:tr>
              <a:tr h="370840">
                <a:tc>
                  <a:txBody>
                    <a:bodyPr/>
                    <a:lstStyle/>
                    <a:p>
                      <a:pPr>
                        <a:buFont typeface="Arial" pitchFamily="34" charset="0"/>
                        <a:buNone/>
                      </a:pPr>
                      <a:endParaRPr lang="es-ES" sz="1400" dirty="0"/>
                    </a:p>
                  </a:txBody>
                  <a:tcPr/>
                </a:tc>
              </a:tr>
              <a:tr h="370840">
                <a:tc>
                  <a:txBody>
                    <a:bodyPr/>
                    <a:lstStyle/>
                    <a:p>
                      <a:endParaRPr lang="es-ES" sz="1400" dirty="0"/>
                    </a:p>
                  </a:txBody>
                  <a:tcPr/>
                </a:tc>
              </a:tr>
            </a:tbl>
          </a:graphicData>
        </a:graphic>
      </p:graphicFrame>
      <p:graphicFrame>
        <p:nvGraphicFramePr>
          <p:cNvPr id="11" name="10 Tabla"/>
          <p:cNvGraphicFramePr>
            <a:graphicFrameLocks noGrp="1"/>
          </p:cNvGraphicFramePr>
          <p:nvPr/>
        </p:nvGraphicFramePr>
        <p:xfrm>
          <a:off x="5580112" y="4941168"/>
          <a:ext cx="3384376" cy="1478280"/>
        </p:xfrm>
        <a:graphic>
          <a:graphicData uri="http://schemas.openxmlformats.org/drawingml/2006/table">
            <a:tbl>
              <a:tblPr firstRow="1" bandRow="1">
                <a:tableStyleId>{5C22544A-7EE6-4342-B048-85BDC9FD1C3A}</a:tableStyleId>
              </a:tblPr>
              <a:tblGrid>
                <a:gridCol w="3384376"/>
              </a:tblGrid>
              <a:tr h="0">
                <a:tc>
                  <a:txBody>
                    <a:bodyPr/>
                    <a:lstStyle/>
                    <a:p>
                      <a:r>
                        <a:rPr lang="es-ES" dirty="0" smtClean="0"/>
                        <a:t>EXPLICACIÓN. Redactar informe.</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Objetivos del autor:</a:t>
                      </a:r>
                    </a:p>
                  </a:txBody>
                  <a:tcPr/>
                </a:tc>
              </a:tr>
              <a:tr h="370840">
                <a:tc>
                  <a:txBody>
                    <a:bodyPr/>
                    <a:lstStyle/>
                    <a:p>
                      <a:pPr>
                        <a:buFont typeface="Arial" pitchFamily="34" charset="0"/>
                        <a:buNone/>
                      </a:pPr>
                      <a:r>
                        <a:rPr lang="es-ES" sz="1400" dirty="0" smtClean="0"/>
                        <a:t>Contexto histórico:</a:t>
                      </a:r>
                      <a:endParaRPr lang="es-ES" sz="1400" dirty="0"/>
                    </a:p>
                  </a:txBody>
                  <a:tcPr/>
                </a:tc>
              </a:tr>
              <a:tr h="370840">
                <a:tc>
                  <a:txBody>
                    <a:bodyPr/>
                    <a:lstStyle/>
                    <a:p>
                      <a:r>
                        <a:rPr lang="es-ES" sz="1400" dirty="0" smtClean="0"/>
                        <a:t>Inventar</a:t>
                      </a:r>
                      <a:r>
                        <a:rPr lang="es-ES" sz="1400" baseline="0" dirty="0" smtClean="0"/>
                        <a:t> un nuevo título:</a:t>
                      </a:r>
                      <a:endParaRPr lang="es-ES" sz="1400" dirty="0"/>
                    </a:p>
                  </a:txBody>
                  <a:tcPr/>
                </a:tc>
              </a:tr>
            </a:tbl>
          </a:graphicData>
        </a:graphic>
      </p:graphicFrame>
      <p:pic>
        <p:nvPicPr>
          <p:cNvPr id="12" name="Picture 4"/>
          <p:cNvPicPr>
            <a:picLocks noChangeAspect="1" noChangeArrowheads="1"/>
          </p:cNvPicPr>
          <p:nvPr/>
        </p:nvPicPr>
        <p:blipFill>
          <a:blip r:embed="rId2" cstate="print"/>
          <a:srcRect l="35913" t="56511" r="22725" b="13270"/>
          <a:stretch>
            <a:fillRect/>
          </a:stretch>
        </p:blipFill>
        <p:spPr bwMode="auto">
          <a:xfrm>
            <a:off x="899592" y="2492896"/>
            <a:ext cx="4095455" cy="2244085"/>
          </a:xfrm>
          <a:prstGeom prst="rect">
            <a:avLst/>
          </a:prstGeom>
          <a:noFill/>
          <a:ln w="9525">
            <a:noFill/>
            <a:miter lim="800000"/>
            <a:headEnd/>
            <a:tailEnd/>
          </a:ln>
          <a:effectLst>
            <a:glow rad="228600">
              <a:schemeClr val="accent3">
                <a:satMod val="175000"/>
                <a:alpha val="40000"/>
              </a:schemeClr>
            </a:glow>
          </a:effectLst>
        </p:spPr>
      </p:pic>
      <p:sp>
        <p:nvSpPr>
          <p:cNvPr id="13" name="12 CuadroTexto"/>
          <p:cNvSpPr txBox="1"/>
          <p:nvPr/>
        </p:nvSpPr>
        <p:spPr>
          <a:xfrm>
            <a:off x="1475656" y="908720"/>
            <a:ext cx="3384376" cy="553998"/>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s-ES" sz="1000" b="1" dirty="0" smtClean="0">
                <a:solidFill>
                  <a:schemeClr val="tx1"/>
                </a:solidFill>
              </a:rPr>
              <a:t>Link recomendado:</a:t>
            </a:r>
          </a:p>
          <a:p>
            <a:r>
              <a:rPr lang="es-ES" sz="1000" b="1" dirty="0" smtClean="0">
                <a:solidFill>
                  <a:schemeClr val="tx1"/>
                </a:solidFill>
                <a:hlinkClick r:id="rId3"/>
              </a:rPr>
              <a:t>http://historia1imagen.cl/2007/06/04/%c2%bfguerra-fria/</a:t>
            </a:r>
            <a:endParaRPr lang="es-ES" sz="1000" b="1" dirty="0" smtClean="0">
              <a:solidFill>
                <a:schemeClr val="tx1"/>
              </a:solidFill>
            </a:endParaRPr>
          </a:p>
          <a:p>
            <a:r>
              <a:rPr lang="es-ES" sz="1000" b="1" dirty="0" smtClean="0">
                <a:solidFill>
                  <a:schemeClr val="tx1"/>
                </a:solidFill>
              </a:rPr>
              <a:t>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 Grupo"/>
          <p:cNvGrpSpPr/>
          <p:nvPr/>
        </p:nvGrpSpPr>
        <p:grpSpPr>
          <a:xfrm>
            <a:off x="611560" y="1412776"/>
            <a:ext cx="4680520" cy="4392488"/>
            <a:chOff x="363217" y="967226"/>
            <a:chExt cx="1606366" cy="5349240"/>
          </a:xfrm>
          <a:scene3d>
            <a:camera prst="orthographicFront"/>
            <a:lightRig rig="flat" dir="t"/>
          </a:scene3d>
        </p:grpSpPr>
        <p:sp>
          <p:nvSpPr>
            <p:cNvPr id="6" name="5 Rectángulo"/>
            <p:cNvSpPr/>
            <p:nvPr/>
          </p:nvSpPr>
          <p:spPr>
            <a:xfrm>
              <a:off x="363217" y="967226"/>
              <a:ext cx="1606366" cy="5349240"/>
            </a:xfrm>
            <a:prstGeom prst="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6 Rectángulo"/>
            <p:cNvSpPr/>
            <p:nvPr/>
          </p:nvSpPr>
          <p:spPr>
            <a:xfrm>
              <a:off x="363217" y="967226"/>
              <a:ext cx="1606366" cy="53492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7584" tIns="284423" rIns="227584" bIns="227584" numCol="1" spcCol="1270" anchor="t" anchorCtr="0">
              <a:noAutofit/>
            </a:bodyPr>
            <a:lstStyle/>
            <a:p>
              <a:pPr marL="228600" lvl="1" indent="-228600" algn="l" defTabSz="1111250">
                <a:lnSpc>
                  <a:spcPct val="90000"/>
                </a:lnSpc>
                <a:spcBef>
                  <a:spcPct val="0"/>
                </a:spcBef>
                <a:spcAft>
                  <a:spcPct val="15000"/>
                </a:spcAft>
                <a:buChar char="••"/>
              </a:pPr>
              <a:endParaRPr lang="es-ES" sz="2500" kern="1200"/>
            </a:p>
            <a:p>
              <a:pPr marL="228600" lvl="1" indent="-228600" algn="l" defTabSz="1111250">
                <a:lnSpc>
                  <a:spcPct val="90000"/>
                </a:lnSpc>
                <a:spcBef>
                  <a:spcPct val="0"/>
                </a:spcBef>
                <a:spcAft>
                  <a:spcPct val="15000"/>
                </a:spcAft>
                <a:buChar char="••"/>
              </a:pPr>
              <a:endParaRPr lang="es-ES" sz="2500" kern="1200"/>
            </a:p>
          </p:txBody>
        </p:sp>
      </p:grpSp>
      <p:sp>
        <p:nvSpPr>
          <p:cNvPr id="5" name="4 Rectángulo"/>
          <p:cNvSpPr/>
          <p:nvPr/>
        </p:nvSpPr>
        <p:spPr>
          <a:xfrm>
            <a:off x="323528" y="332656"/>
            <a:ext cx="936104" cy="720080"/>
          </a:xfrm>
          <a:prstGeom prst="rect">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s-ES" sz="2800" b="1" dirty="0" smtClean="0"/>
              <a:t>16º</a:t>
            </a:r>
            <a:endParaRPr lang="es-ES" sz="2800" b="1" dirty="0"/>
          </a:p>
        </p:txBody>
      </p:sp>
      <p:graphicFrame>
        <p:nvGraphicFramePr>
          <p:cNvPr id="9" name="8 Tabla"/>
          <p:cNvGraphicFramePr>
            <a:graphicFrameLocks noGrp="1"/>
          </p:cNvGraphicFramePr>
          <p:nvPr/>
        </p:nvGraphicFramePr>
        <p:xfrm>
          <a:off x="5508104" y="1340768"/>
          <a:ext cx="3384376" cy="148336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FICHA</a:t>
                      </a:r>
                      <a:r>
                        <a:rPr lang="es-ES" baseline="0" dirty="0" smtClean="0"/>
                        <a:t> </a:t>
                      </a:r>
                      <a:r>
                        <a:rPr lang="es-ES" dirty="0" smtClean="0"/>
                        <a:t>IMAGEN</a:t>
                      </a:r>
                      <a:r>
                        <a:rPr lang="es-ES" baseline="0" dirty="0" smtClean="0"/>
                        <a:t> Nº </a:t>
                      </a:r>
                      <a:endParaRPr lang="es-ES" dirty="0"/>
                    </a:p>
                  </a:txBody>
                  <a:tcPr/>
                </a:tc>
              </a:tr>
              <a:tr h="370840">
                <a:tc>
                  <a:txBody>
                    <a:bodyPr/>
                    <a:lstStyle/>
                    <a:p>
                      <a:r>
                        <a:rPr lang="es-ES" sz="1400" b="1" dirty="0" smtClean="0"/>
                        <a:t>Título: </a:t>
                      </a:r>
                      <a:r>
                        <a:rPr lang="es-ES" sz="1400" b="0" dirty="0" smtClean="0"/>
                        <a:t>Crisis de los misiles,</a:t>
                      </a:r>
                      <a:r>
                        <a:rPr lang="es-ES" sz="1400" b="0" baseline="0" dirty="0" smtClean="0"/>
                        <a:t> 1962</a:t>
                      </a:r>
                      <a:endParaRPr lang="es-ES" sz="1400" b="0" dirty="0"/>
                    </a:p>
                  </a:txBody>
                  <a:tcPr/>
                </a:tc>
              </a:tr>
              <a:tr h="370840">
                <a:tc>
                  <a:txBody>
                    <a:bodyPr/>
                    <a:lstStyle/>
                    <a:p>
                      <a:r>
                        <a:rPr lang="es-ES" sz="1400" b="1" dirty="0" smtClean="0"/>
                        <a:t>Tipo de imagen: </a:t>
                      </a:r>
                      <a:endParaRPr lang="es-ES" sz="1400" b="1" dirty="0"/>
                    </a:p>
                  </a:txBody>
                  <a:tcPr/>
                </a:tc>
              </a:tr>
              <a:tr h="370840">
                <a:tc>
                  <a:txBody>
                    <a:bodyPr/>
                    <a:lstStyle/>
                    <a:p>
                      <a:r>
                        <a:rPr lang="es-ES" sz="1400" b="1" dirty="0" smtClean="0"/>
                        <a:t>Descripción:</a:t>
                      </a:r>
                      <a:r>
                        <a:rPr lang="es-ES" sz="1400" b="0" dirty="0" smtClean="0"/>
                        <a:t> </a:t>
                      </a:r>
                      <a:endParaRPr lang="es-ES" sz="1400" b="1" dirty="0"/>
                    </a:p>
                  </a:txBody>
                  <a:tcPr/>
                </a:tc>
              </a:tr>
            </a:tbl>
          </a:graphicData>
        </a:graphic>
      </p:graphicFrame>
      <p:graphicFrame>
        <p:nvGraphicFramePr>
          <p:cNvPr id="10" name="9 Tabla"/>
          <p:cNvGraphicFramePr>
            <a:graphicFrameLocks noGrp="1"/>
          </p:cNvGraphicFramePr>
          <p:nvPr/>
        </p:nvGraphicFramePr>
        <p:xfrm>
          <a:off x="5580112" y="3140968"/>
          <a:ext cx="3384376" cy="163068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BUSQUEDA DE INFORMACIÓN </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Otras fuentes</a:t>
                      </a:r>
                      <a:r>
                        <a:rPr lang="es-ES" sz="1400" baseline="0" dirty="0" smtClean="0"/>
                        <a:t> de información sobre tema y contexto:</a:t>
                      </a:r>
                      <a:endParaRPr lang="es-ES" sz="1400" dirty="0" smtClean="0"/>
                    </a:p>
                  </a:txBody>
                  <a:tcPr/>
                </a:tc>
              </a:tr>
              <a:tr h="370840">
                <a:tc>
                  <a:txBody>
                    <a:bodyPr/>
                    <a:lstStyle/>
                    <a:p>
                      <a:pPr>
                        <a:buFont typeface="Arial" pitchFamily="34" charset="0"/>
                        <a:buNone/>
                      </a:pPr>
                      <a:endParaRPr lang="es-ES" sz="1400" dirty="0"/>
                    </a:p>
                  </a:txBody>
                  <a:tcPr/>
                </a:tc>
              </a:tr>
              <a:tr h="370840">
                <a:tc>
                  <a:txBody>
                    <a:bodyPr/>
                    <a:lstStyle/>
                    <a:p>
                      <a:endParaRPr lang="es-ES" sz="1400" dirty="0"/>
                    </a:p>
                  </a:txBody>
                  <a:tcPr/>
                </a:tc>
              </a:tr>
            </a:tbl>
          </a:graphicData>
        </a:graphic>
      </p:graphicFrame>
      <p:graphicFrame>
        <p:nvGraphicFramePr>
          <p:cNvPr id="11" name="10 Tabla"/>
          <p:cNvGraphicFramePr>
            <a:graphicFrameLocks noGrp="1"/>
          </p:cNvGraphicFramePr>
          <p:nvPr/>
        </p:nvGraphicFramePr>
        <p:xfrm>
          <a:off x="5580112" y="4941168"/>
          <a:ext cx="3384376" cy="1478280"/>
        </p:xfrm>
        <a:graphic>
          <a:graphicData uri="http://schemas.openxmlformats.org/drawingml/2006/table">
            <a:tbl>
              <a:tblPr firstRow="1" bandRow="1">
                <a:tableStyleId>{5C22544A-7EE6-4342-B048-85BDC9FD1C3A}</a:tableStyleId>
              </a:tblPr>
              <a:tblGrid>
                <a:gridCol w="3384376"/>
              </a:tblGrid>
              <a:tr h="0">
                <a:tc>
                  <a:txBody>
                    <a:bodyPr/>
                    <a:lstStyle/>
                    <a:p>
                      <a:r>
                        <a:rPr lang="es-ES" dirty="0" smtClean="0"/>
                        <a:t>EXPLICACIÓN. Redactar informe.</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Objetivos del autor:</a:t>
                      </a:r>
                    </a:p>
                  </a:txBody>
                  <a:tcPr/>
                </a:tc>
              </a:tr>
              <a:tr h="370840">
                <a:tc>
                  <a:txBody>
                    <a:bodyPr/>
                    <a:lstStyle/>
                    <a:p>
                      <a:pPr>
                        <a:buFont typeface="Arial" pitchFamily="34" charset="0"/>
                        <a:buNone/>
                      </a:pPr>
                      <a:r>
                        <a:rPr lang="es-ES" sz="1400" dirty="0" smtClean="0"/>
                        <a:t>Contexto histórico:</a:t>
                      </a:r>
                      <a:endParaRPr lang="es-ES" sz="1400" dirty="0"/>
                    </a:p>
                  </a:txBody>
                  <a:tcPr/>
                </a:tc>
              </a:tr>
              <a:tr h="370840">
                <a:tc>
                  <a:txBody>
                    <a:bodyPr/>
                    <a:lstStyle/>
                    <a:p>
                      <a:r>
                        <a:rPr lang="es-ES" sz="1400" dirty="0" smtClean="0"/>
                        <a:t>Inventar</a:t>
                      </a:r>
                      <a:r>
                        <a:rPr lang="es-ES" sz="1400" baseline="0" dirty="0" smtClean="0"/>
                        <a:t> un nuevo título:</a:t>
                      </a:r>
                      <a:endParaRPr lang="es-ES" sz="1400" dirty="0"/>
                    </a:p>
                  </a:txBody>
                  <a:tcPr/>
                </a:tc>
              </a:tr>
            </a:tbl>
          </a:graphicData>
        </a:graphic>
      </p:graphicFrame>
      <p:pic>
        <p:nvPicPr>
          <p:cNvPr id="12" name="Picture 4"/>
          <p:cNvPicPr>
            <a:picLocks noChangeAspect="1" noChangeArrowheads="1"/>
          </p:cNvPicPr>
          <p:nvPr/>
        </p:nvPicPr>
        <p:blipFill>
          <a:blip r:embed="rId2" cstate="print"/>
          <a:srcRect l="11276" t="27148" r="55216" b="33427"/>
          <a:stretch>
            <a:fillRect/>
          </a:stretch>
        </p:blipFill>
        <p:spPr bwMode="auto">
          <a:xfrm>
            <a:off x="971600" y="1988840"/>
            <a:ext cx="3672408" cy="3240360"/>
          </a:xfrm>
          <a:prstGeom prst="rect">
            <a:avLst/>
          </a:prstGeom>
          <a:noFill/>
          <a:ln w="9525">
            <a:noFill/>
            <a:miter lim="800000"/>
            <a:headEnd/>
            <a:tailEnd/>
          </a:ln>
          <a:effectLst>
            <a:glow rad="228600">
              <a:schemeClr val="accent3">
                <a:satMod val="175000"/>
                <a:alpha val="40000"/>
              </a:schemeClr>
            </a:glow>
          </a:effectLst>
        </p:spPr>
      </p:pic>
      <p:sp>
        <p:nvSpPr>
          <p:cNvPr id="13" name="12 CuadroTexto"/>
          <p:cNvSpPr txBox="1"/>
          <p:nvPr/>
        </p:nvSpPr>
        <p:spPr>
          <a:xfrm>
            <a:off x="1259632" y="764704"/>
            <a:ext cx="3384376" cy="553998"/>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s-ES" sz="1000" b="1" dirty="0" smtClean="0">
                <a:solidFill>
                  <a:schemeClr val="tx1"/>
                </a:solidFill>
              </a:rPr>
              <a:t>Link recomendado:</a:t>
            </a:r>
          </a:p>
          <a:p>
            <a:r>
              <a:rPr lang="es-ES" sz="1000" b="1" dirty="0" smtClean="0">
                <a:solidFill>
                  <a:schemeClr val="tx1"/>
                </a:solidFill>
                <a:hlinkClick r:id="rId3"/>
              </a:rPr>
              <a:t>http://historia1imagen.cl/2007/09/11/crisis-de-los-misiles/</a:t>
            </a:r>
            <a:r>
              <a:rPr lang="es-ES" sz="1000" b="1" dirty="0" smtClean="0">
                <a:solidFill>
                  <a:schemeClr val="tx1"/>
                </a:solidFill>
              </a:rPr>
              <a:t> </a:t>
            </a:r>
          </a:p>
          <a:p>
            <a:r>
              <a:rPr lang="es-ES" sz="1000" b="1" dirty="0" smtClean="0">
                <a:solidFill>
                  <a:schemeClr val="tx1"/>
                </a:solidFill>
              </a:rPr>
              <a:t> </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 Grupo"/>
          <p:cNvGrpSpPr/>
          <p:nvPr/>
        </p:nvGrpSpPr>
        <p:grpSpPr>
          <a:xfrm>
            <a:off x="611560" y="1268760"/>
            <a:ext cx="4680520" cy="4680520"/>
            <a:chOff x="363217" y="967226"/>
            <a:chExt cx="1606366" cy="5349240"/>
          </a:xfrm>
          <a:scene3d>
            <a:camera prst="orthographicFront"/>
            <a:lightRig rig="flat" dir="t"/>
          </a:scene3d>
        </p:grpSpPr>
        <p:sp>
          <p:nvSpPr>
            <p:cNvPr id="6" name="5 Rectángulo"/>
            <p:cNvSpPr/>
            <p:nvPr/>
          </p:nvSpPr>
          <p:spPr>
            <a:xfrm>
              <a:off x="363217" y="967226"/>
              <a:ext cx="1606366" cy="5349240"/>
            </a:xfrm>
            <a:prstGeom prst="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6 Rectángulo"/>
            <p:cNvSpPr/>
            <p:nvPr/>
          </p:nvSpPr>
          <p:spPr>
            <a:xfrm>
              <a:off x="363217" y="967226"/>
              <a:ext cx="1606366" cy="53492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7584" tIns="284423" rIns="227584" bIns="227584" numCol="1" spcCol="1270" anchor="t" anchorCtr="0">
              <a:noAutofit/>
            </a:bodyPr>
            <a:lstStyle/>
            <a:p>
              <a:pPr marL="228600" lvl="1" indent="-228600" algn="l" defTabSz="1111250">
                <a:lnSpc>
                  <a:spcPct val="90000"/>
                </a:lnSpc>
                <a:spcBef>
                  <a:spcPct val="0"/>
                </a:spcBef>
                <a:spcAft>
                  <a:spcPct val="15000"/>
                </a:spcAft>
                <a:buChar char="••"/>
              </a:pPr>
              <a:endParaRPr lang="es-ES" sz="2500" kern="1200"/>
            </a:p>
            <a:p>
              <a:pPr marL="228600" lvl="1" indent="-228600" algn="l" defTabSz="1111250">
                <a:lnSpc>
                  <a:spcPct val="90000"/>
                </a:lnSpc>
                <a:spcBef>
                  <a:spcPct val="0"/>
                </a:spcBef>
                <a:spcAft>
                  <a:spcPct val="15000"/>
                </a:spcAft>
                <a:buChar char="••"/>
              </a:pPr>
              <a:endParaRPr lang="es-ES" sz="2500" kern="1200"/>
            </a:p>
          </p:txBody>
        </p:sp>
      </p:grpSp>
      <p:sp>
        <p:nvSpPr>
          <p:cNvPr id="5" name="4 Rectángulo"/>
          <p:cNvSpPr/>
          <p:nvPr/>
        </p:nvSpPr>
        <p:spPr>
          <a:xfrm>
            <a:off x="323528" y="332656"/>
            <a:ext cx="936104" cy="720080"/>
          </a:xfrm>
          <a:prstGeom prst="rect">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s-ES" sz="2800" b="1" dirty="0" smtClean="0"/>
              <a:t>17º</a:t>
            </a:r>
            <a:endParaRPr lang="es-ES" sz="2800" b="1" dirty="0"/>
          </a:p>
        </p:txBody>
      </p:sp>
      <p:graphicFrame>
        <p:nvGraphicFramePr>
          <p:cNvPr id="9" name="8 Tabla"/>
          <p:cNvGraphicFramePr>
            <a:graphicFrameLocks noGrp="1"/>
          </p:cNvGraphicFramePr>
          <p:nvPr/>
        </p:nvGraphicFramePr>
        <p:xfrm>
          <a:off x="5508104" y="1340768"/>
          <a:ext cx="3384376" cy="148336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FICHA</a:t>
                      </a:r>
                      <a:r>
                        <a:rPr lang="es-ES" baseline="0" dirty="0" smtClean="0"/>
                        <a:t> </a:t>
                      </a:r>
                      <a:r>
                        <a:rPr lang="es-ES" dirty="0" smtClean="0"/>
                        <a:t>IMAGEN</a:t>
                      </a:r>
                      <a:r>
                        <a:rPr lang="es-ES" baseline="0" dirty="0" smtClean="0"/>
                        <a:t> Nº </a:t>
                      </a:r>
                      <a:endParaRPr lang="es-ES" dirty="0"/>
                    </a:p>
                  </a:txBody>
                  <a:tcPr/>
                </a:tc>
              </a:tr>
              <a:tr h="370840">
                <a:tc>
                  <a:txBody>
                    <a:bodyPr/>
                    <a:lstStyle/>
                    <a:p>
                      <a:r>
                        <a:rPr lang="es-ES" sz="1400" b="1" dirty="0" smtClean="0"/>
                        <a:t>Título: </a:t>
                      </a:r>
                      <a:r>
                        <a:rPr lang="es-ES" sz="1400" b="0" dirty="0" err="1" smtClean="0"/>
                        <a:t>Pax</a:t>
                      </a:r>
                      <a:r>
                        <a:rPr lang="es-ES" sz="1400" b="0" dirty="0" smtClean="0"/>
                        <a:t> soviética –</a:t>
                      </a:r>
                      <a:r>
                        <a:rPr lang="es-ES" sz="1400" b="0" baseline="0" dirty="0" smtClean="0"/>
                        <a:t> </a:t>
                      </a:r>
                      <a:r>
                        <a:rPr lang="es-ES" sz="1400" b="0" baseline="0" dirty="0" err="1" smtClean="0"/>
                        <a:t>Pax</a:t>
                      </a:r>
                      <a:r>
                        <a:rPr lang="es-ES" sz="1400" b="0" baseline="0" dirty="0" smtClean="0"/>
                        <a:t> Norteamericana</a:t>
                      </a:r>
                      <a:endParaRPr lang="es-ES" sz="1400" b="0" dirty="0"/>
                    </a:p>
                  </a:txBody>
                  <a:tcPr/>
                </a:tc>
              </a:tr>
              <a:tr h="370840">
                <a:tc>
                  <a:txBody>
                    <a:bodyPr/>
                    <a:lstStyle/>
                    <a:p>
                      <a:r>
                        <a:rPr lang="es-ES" sz="1400" b="1" dirty="0" smtClean="0"/>
                        <a:t>Tipo de imagen: </a:t>
                      </a:r>
                      <a:endParaRPr lang="es-ES" sz="1400" b="1" dirty="0"/>
                    </a:p>
                  </a:txBody>
                  <a:tcPr/>
                </a:tc>
              </a:tr>
              <a:tr h="370840">
                <a:tc>
                  <a:txBody>
                    <a:bodyPr/>
                    <a:lstStyle/>
                    <a:p>
                      <a:r>
                        <a:rPr lang="es-ES" sz="1400" b="1" dirty="0" smtClean="0"/>
                        <a:t>Descripción:</a:t>
                      </a:r>
                      <a:r>
                        <a:rPr lang="es-ES" sz="1400" b="0" dirty="0" smtClean="0"/>
                        <a:t> </a:t>
                      </a:r>
                      <a:endParaRPr lang="es-ES" sz="1400" b="1" dirty="0"/>
                    </a:p>
                  </a:txBody>
                  <a:tcPr/>
                </a:tc>
              </a:tr>
            </a:tbl>
          </a:graphicData>
        </a:graphic>
      </p:graphicFrame>
      <p:graphicFrame>
        <p:nvGraphicFramePr>
          <p:cNvPr id="10" name="9 Tabla"/>
          <p:cNvGraphicFramePr>
            <a:graphicFrameLocks noGrp="1"/>
          </p:cNvGraphicFramePr>
          <p:nvPr/>
        </p:nvGraphicFramePr>
        <p:xfrm>
          <a:off x="5580112" y="3140968"/>
          <a:ext cx="3384376" cy="163068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BUSQUEDA DE INFORMACIÓN </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Otras fuentes</a:t>
                      </a:r>
                      <a:r>
                        <a:rPr lang="es-ES" sz="1400" baseline="0" dirty="0" smtClean="0"/>
                        <a:t> de información sobre tema y contexto:</a:t>
                      </a:r>
                      <a:endParaRPr lang="es-ES" sz="1400" dirty="0" smtClean="0"/>
                    </a:p>
                  </a:txBody>
                  <a:tcPr/>
                </a:tc>
              </a:tr>
              <a:tr h="370840">
                <a:tc>
                  <a:txBody>
                    <a:bodyPr/>
                    <a:lstStyle/>
                    <a:p>
                      <a:pPr>
                        <a:buFont typeface="Arial" pitchFamily="34" charset="0"/>
                        <a:buNone/>
                      </a:pPr>
                      <a:endParaRPr lang="es-ES" sz="1400" dirty="0"/>
                    </a:p>
                  </a:txBody>
                  <a:tcPr/>
                </a:tc>
              </a:tr>
              <a:tr h="370840">
                <a:tc>
                  <a:txBody>
                    <a:bodyPr/>
                    <a:lstStyle/>
                    <a:p>
                      <a:endParaRPr lang="es-ES" sz="1400" dirty="0"/>
                    </a:p>
                  </a:txBody>
                  <a:tcPr/>
                </a:tc>
              </a:tr>
            </a:tbl>
          </a:graphicData>
        </a:graphic>
      </p:graphicFrame>
      <p:graphicFrame>
        <p:nvGraphicFramePr>
          <p:cNvPr id="11" name="10 Tabla"/>
          <p:cNvGraphicFramePr>
            <a:graphicFrameLocks noGrp="1"/>
          </p:cNvGraphicFramePr>
          <p:nvPr/>
        </p:nvGraphicFramePr>
        <p:xfrm>
          <a:off x="5580112" y="4941168"/>
          <a:ext cx="3384376" cy="1478280"/>
        </p:xfrm>
        <a:graphic>
          <a:graphicData uri="http://schemas.openxmlformats.org/drawingml/2006/table">
            <a:tbl>
              <a:tblPr firstRow="1" bandRow="1">
                <a:tableStyleId>{5C22544A-7EE6-4342-B048-85BDC9FD1C3A}</a:tableStyleId>
              </a:tblPr>
              <a:tblGrid>
                <a:gridCol w="3384376"/>
              </a:tblGrid>
              <a:tr h="0">
                <a:tc>
                  <a:txBody>
                    <a:bodyPr/>
                    <a:lstStyle/>
                    <a:p>
                      <a:r>
                        <a:rPr lang="es-ES" dirty="0" smtClean="0"/>
                        <a:t>EXPLICACIÓN. Redactar informe.</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Objetivos del autor:</a:t>
                      </a:r>
                    </a:p>
                  </a:txBody>
                  <a:tcPr/>
                </a:tc>
              </a:tr>
              <a:tr h="370840">
                <a:tc>
                  <a:txBody>
                    <a:bodyPr/>
                    <a:lstStyle/>
                    <a:p>
                      <a:pPr>
                        <a:buFont typeface="Arial" pitchFamily="34" charset="0"/>
                        <a:buNone/>
                      </a:pPr>
                      <a:r>
                        <a:rPr lang="es-ES" sz="1400" dirty="0" smtClean="0"/>
                        <a:t>Contexto histórico:</a:t>
                      </a:r>
                      <a:endParaRPr lang="es-ES" sz="1400" dirty="0"/>
                    </a:p>
                  </a:txBody>
                  <a:tcPr/>
                </a:tc>
              </a:tr>
              <a:tr h="370840">
                <a:tc>
                  <a:txBody>
                    <a:bodyPr/>
                    <a:lstStyle/>
                    <a:p>
                      <a:r>
                        <a:rPr lang="es-ES" sz="1400" dirty="0" smtClean="0"/>
                        <a:t>Inventar</a:t>
                      </a:r>
                      <a:r>
                        <a:rPr lang="es-ES" sz="1400" baseline="0" dirty="0" smtClean="0"/>
                        <a:t> un nuevo título:</a:t>
                      </a:r>
                      <a:endParaRPr lang="es-ES" sz="1400" dirty="0"/>
                    </a:p>
                  </a:txBody>
                  <a:tcPr/>
                </a:tc>
              </a:tr>
            </a:tbl>
          </a:graphicData>
        </a:graphic>
      </p:graphicFrame>
      <p:pic>
        <p:nvPicPr>
          <p:cNvPr id="12" name="Picture 4" descr="GUERRA FRIA"/>
          <p:cNvPicPr>
            <a:picLocks noChangeAspect="1" noChangeArrowheads="1"/>
          </p:cNvPicPr>
          <p:nvPr/>
        </p:nvPicPr>
        <p:blipFill>
          <a:blip r:embed="rId2" cstate="print"/>
          <a:srcRect l="12469" b="3957"/>
          <a:stretch>
            <a:fillRect/>
          </a:stretch>
        </p:blipFill>
        <p:spPr bwMode="auto">
          <a:xfrm>
            <a:off x="899592" y="1628801"/>
            <a:ext cx="3975245" cy="3816424"/>
          </a:xfrm>
          <a:prstGeom prst="rect">
            <a:avLst/>
          </a:prstGeom>
          <a:noFill/>
          <a:effectLst>
            <a:glow rad="228600">
              <a:schemeClr val="accent3">
                <a:satMod val="175000"/>
                <a:alpha val="40000"/>
              </a:schemeClr>
            </a:glow>
          </a:effectLst>
        </p:spPr>
      </p:pic>
      <p:sp>
        <p:nvSpPr>
          <p:cNvPr id="13" name="12 CuadroTexto"/>
          <p:cNvSpPr txBox="1"/>
          <p:nvPr/>
        </p:nvSpPr>
        <p:spPr>
          <a:xfrm>
            <a:off x="1259632" y="404664"/>
            <a:ext cx="3384376" cy="553998"/>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s-ES" sz="1000" b="1" dirty="0" smtClean="0">
                <a:solidFill>
                  <a:schemeClr val="tx1"/>
                </a:solidFill>
              </a:rPr>
              <a:t>Link recomendado:</a:t>
            </a:r>
          </a:p>
          <a:p>
            <a:r>
              <a:rPr lang="es-ES" sz="1000" b="1" dirty="0" smtClean="0">
                <a:solidFill>
                  <a:schemeClr val="tx1"/>
                </a:solidFill>
                <a:hlinkClick r:id="rId3"/>
              </a:rPr>
              <a:t>http://historia1imagen.cl/guerra-fria/</a:t>
            </a:r>
            <a:r>
              <a:rPr lang="es-ES" sz="1000" b="1" dirty="0" smtClean="0">
                <a:solidFill>
                  <a:schemeClr val="tx1"/>
                </a:solidFill>
              </a:rPr>
              <a:t>  </a:t>
            </a:r>
          </a:p>
          <a:p>
            <a:r>
              <a:rPr lang="es-ES" sz="1000" b="1" dirty="0" smtClean="0">
                <a:solidFill>
                  <a:schemeClr val="tx1"/>
                </a:solidFill>
              </a:rPr>
              <a:t>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 Grupo"/>
          <p:cNvGrpSpPr/>
          <p:nvPr/>
        </p:nvGrpSpPr>
        <p:grpSpPr>
          <a:xfrm>
            <a:off x="755576" y="1340768"/>
            <a:ext cx="4392488" cy="5328592"/>
            <a:chOff x="363217" y="967226"/>
            <a:chExt cx="1606366" cy="5349240"/>
          </a:xfrm>
          <a:scene3d>
            <a:camera prst="orthographicFront"/>
            <a:lightRig rig="flat" dir="t"/>
          </a:scene3d>
        </p:grpSpPr>
        <p:sp>
          <p:nvSpPr>
            <p:cNvPr id="6" name="5 Rectángulo"/>
            <p:cNvSpPr/>
            <p:nvPr/>
          </p:nvSpPr>
          <p:spPr>
            <a:xfrm>
              <a:off x="363217" y="967226"/>
              <a:ext cx="1606366" cy="5349240"/>
            </a:xfrm>
            <a:prstGeom prst="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6 Rectángulo"/>
            <p:cNvSpPr/>
            <p:nvPr/>
          </p:nvSpPr>
          <p:spPr>
            <a:xfrm>
              <a:off x="363217" y="967226"/>
              <a:ext cx="1606366" cy="53492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7584" tIns="284423" rIns="227584" bIns="227584" numCol="1" spcCol="1270" anchor="t" anchorCtr="0">
              <a:noAutofit/>
            </a:bodyPr>
            <a:lstStyle/>
            <a:p>
              <a:pPr marL="228600" lvl="1" indent="-228600" algn="l" defTabSz="1111250">
                <a:lnSpc>
                  <a:spcPct val="90000"/>
                </a:lnSpc>
                <a:spcBef>
                  <a:spcPct val="0"/>
                </a:spcBef>
                <a:spcAft>
                  <a:spcPct val="15000"/>
                </a:spcAft>
                <a:buChar char="••"/>
              </a:pPr>
              <a:endParaRPr lang="es-ES" sz="2500" kern="1200"/>
            </a:p>
            <a:p>
              <a:pPr marL="228600" lvl="1" indent="-228600" algn="l" defTabSz="1111250">
                <a:lnSpc>
                  <a:spcPct val="90000"/>
                </a:lnSpc>
                <a:spcBef>
                  <a:spcPct val="0"/>
                </a:spcBef>
                <a:spcAft>
                  <a:spcPct val="15000"/>
                </a:spcAft>
                <a:buChar char="••"/>
              </a:pPr>
              <a:endParaRPr lang="es-ES" sz="2500" kern="1200"/>
            </a:p>
          </p:txBody>
        </p:sp>
      </p:grpSp>
      <p:sp>
        <p:nvSpPr>
          <p:cNvPr id="5" name="4 Rectángulo"/>
          <p:cNvSpPr/>
          <p:nvPr/>
        </p:nvSpPr>
        <p:spPr>
          <a:xfrm>
            <a:off x="251520" y="548680"/>
            <a:ext cx="936104" cy="720080"/>
          </a:xfrm>
          <a:prstGeom prst="rect">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s-ES" sz="2800" b="1" dirty="0" smtClean="0"/>
              <a:t>18º</a:t>
            </a:r>
            <a:endParaRPr lang="es-ES" sz="2800" b="1" dirty="0"/>
          </a:p>
        </p:txBody>
      </p:sp>
      <p:graphicFrame>
        <p:nvGraphicFramePr>
          <p:cNvPr id="9" name="8 Tabla"/>
          <p:cNvGraphicFramePr>
            <a:graphicFrameLocks noGrp="1"/>
          </p:cNvGraphicFramePr>
          <p:nvPr/>
        </p:nvGraphicFramePr>
        <p:xfrm>
          <a:off x="5508104" y="1340768"/>
          <a:ext cx="3384376" cy="148336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FICHA</a:t>
                      </a:r>
                      <a:r>
                        <a:rPr lang="es-ES" baseline="0" dirty="0" smtClean="0"/>
                        <a:t> </a:t>
                      </a:r>
                      <a:r>
                        <a:rPr lang="es-ES" dirty="0" smtClean="0"/>
                        <a:t>IMAGEN</a:t>
                      </a:r>
                      <a:r>
                        <a:rPr lang="es-ES" baseline="0" dirty="0" smtClean="0"/>
                        <a:t> Nº </a:t>
                      </a:r>
                      <a:endParaRPr lang="es-ES" dirty="0"/>
                    </a:p>
                  </a:txBody>
                  <a:tcPr/>
                </a:tc>
              </a:tr>
              <a:tr h="370840">
                <a:tc>
                  <a:txBody>
                    <a:bodyPr/>
                    <a:lstStyle/>
                    <a:p>
                      <a:r>
                        <a:rPr lang="es-ES" sz="1400" b="1" dirty="0" smtClean="0"/>
                        <a:t>Título: </a:t>
                      </a:r>
                      <a:r>
                        <a:rPr lang="es-ES" sz="1400" b="0" dirty="0" smtClean="0"/>
                        <a:t>Así fue, así será, 1941</a:t>
                      </a:r>
                      <a:endParaRPr lang="es-ES" sz="1400" b="0" dirty="0"/>
                    </a:p>
                  </a:txBody>
                  <a:tcPr/>
                </a:tc>
              </a:tr>
              <a:tr h="370840">
                <a:tc>
                  <a:txBody>
                    <a:bodyPr/>
                    <a:lstStyle/>
                    <a:p>
                      <a:r>
                        <a:rPr lang="es-ES" sz="1400" b="1" dirty="0" smtClean="0"/>
                        <a:t>Tipo de imagen: </a:t>
                      </a:r>
                      <a:endParaRPr lang="es-ES" sz="1400" b="1" dirty="0"/>
                    </a:p>
                  </a:txBody>
                  <a:tcPr/>
                </a:tc>
              </a:tr>
              <a:tr h="370840">
                <a:tc>
                  <a:txBody>
                    <a:bodyPr/>
                    <a:lstStyle/>
                    <a:p>
                      <a:r>
                        <a:rPr lang="es-ES" sz="1400" b="1" dirty="0" smtClean="0"/>
                        <a:t>Descripción:</a:t>
                      </a:r>
                      <a:r>
                        <a:rPr lang="es-ES" sz="1400" b="0" dirty="0" smtClean="0"/>
                        <a:t> </a:t>
                      </a:r>
                      <a:endParaRPr lang="es-ES" sz="1400" b="1" dirty="0"/>
                    </a:p>
                  </a:txBody>
                  <a:tcPr/>
                </a:tc>
              </a:tr>
            </a:tbl>
          </a:graphicData>
        </a:graphic>
      </p:graphicFrame>
      <p:graphicFrame>
        <p:nvGraphicFramePr>
          <p:cNvPr id="10" name="9 Tabla"/>
          <p:cNvGraphicFramePr>
            <a:graphicFrameLocks noGrp="1"/>
          </p:cNvGraphicFramePr>
          <p:nvPr/>
        </p:nvGraphicFramePr>
        <p:xfrm>
          <a:off x="5580112" y="3140968"/>
          <a:ext cx="3384376" cy="163068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BUSQUEDA DE INFORMACIÓN </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Otras fuentes</a:t>
                      </a:r>
                      <a:r>
                        <a:rPr lang="es-ES" sz="1400" baseline="0" dirty="0" smtClean="0"/>
                        <a:t> de información sobre tema y contexto:</a:t>
                      </a:r>
                      <a:endParaRPr lang="es-ES" sz="1400" dirty="0" smtClean="0"/>
                    </a:p>
                  </a:txBody>
                  <a:tcPr/>
                </a:tc>
              </a:tr>
              <a:tr h="370840">
                <a:tc>
                  <a:txBody>
                    <a:bodyPr/>
                    <a:lstStyle/>
                    <a:p>
                      <a:pPr>
                        <a:buFont typeface="Arial" pitchFamily="34" charset="0"/>
                        <a:buNone/>
                      </a:pPr>
                      <a:endParaRPr lang="es-ES" sz="1400" dirty="0"/>
                    </a:p>
                  </a:txBody>
                  <a:tcPr/>
                </a:tc>
              </a:tr>
              <a:tr h="370840">
                <a:tc>
                  <a:txBody>
                    <a:bodyPr/>
                    <a:lstStyle/>
                    <a:p>
                      <a:endParaRPr lang="es-ES" sz="1400" dirty="0"/>
                    </a:p>
                  </a:txBody>
                  <a:tcPr/>
                </a:tc>
              </a:tr>
            </a:tbl>
          </a:graphicData>
        </a:graphic>
      </p:graphicFrame>
      <p:graphicFrame>
        <p:nvGraphicFramePr>
          <p:cNvPr id="11" name="10 Tabla"/>
          <p:cNvGraphicFramePr>
            <a:graphicFrameLocks noGrp="1"/>
          </p:cNvGraphicFramePr>
          <p:nvPr/>
        </p:nvGraphicFramePr>
        <p:xfrm>
          <a:off x="5580112" y="4941168"/>
          <a:ext cx="3384376" cy="1478280"/>
        </p:xfrm>
        <a:graphic>
          <a:graphicData uri="http://schemas.openxmlformats.org/drawingml/2006/table">
            <a:tbl>
              <a:tblPr firstRow="1" bandRow="1">
                <a:tableStyleId>{5C22544A-7EE6-4342-B048-85BDC9FD1C3A}</a:tableStyleId>
              </a:tblPr>
              <a:tblGrid>
                <a:gridCol w="3384376"/>
              </a:tblGrid>
              <a:tr h="0">
                <a:tc>
                  <a:txBody>
                    <a:bodyPr/>
                    <a:lstStyle/>
                    <a:p>
                      <a:r>
                        <a:rPr lang="es-ES" dirty="0" smtClean="0"/>
                        <a:t>EXPLICACIÓN. Redactar informe.</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Objetivos del autor:</a:t>
                      </a:r>
                    </a:p>
                  </a:txBody>
                  <a:tcPr/>
                </a:tc>
              </a:tr>
              <a:tr h="370840">
                <a:tc>
                  <a:txBody>
                    <a:bodyPr/>
                    <a:lstStyle/>
                    <a:p>
                      <a:pPr>
                        <a:buFont typeface="Arial" pitchFamily="34" charset="0"/>
                        <a:buNone/>
                      </a:pPr>
                      <a:r>
                        <a:rPr lang="es-ES" sz="1400" dirty="0" smtClean="0"/>
                        <a:t>Contexto histórico:</a:t>
                      </a:r>
                      <a:endParaRPr lang="es-ES" sz="1400" dirty="0"/>
                    </a:p>
                  </a:txBody>
                  <a:tcPr/>
                </a:tc>
              </a:tr>
              <a:tr h="370840">
                <a:tc>
                  <a:txBody>
                    <a:bodyPr/>
                    <a:lstStyle/>
                    <a:p>
                      <a:r>
                        <a:rPr lang="es-ES" sz="1400" dirty="0" smtClean="0"/>
                        <a:t>Inventar</a:t>
                      </a:r>
                      <a:r>
                        <a:rPr lang="es-ES" sz="1400" baseline="0" dirty="0" smtClean="0"/>
                        <a:t> un nuevo título:</a:t>
                      </a:r>
                      <a:endParaRPr lang="es-ES" sz="1400" dirty="0"/>
                    </a:p>
                  </a:txBody>
                  <a:tcPr/>
                </a:tc>
              </a:tr>
            </a:tbl>
          </a:graphicData>
        </a:graphic>
      </p:graphicFrame>
      <p:pic>
        <p:nvPicPr>
          <p:cNvPr id="12" name="Picture 4" descr="ussr0238"/>
          <p:cNvPicPr>
            <a:picLocks noChangeAspect="1" noChangeArrowheads="1"/>
          </p:cNvPicPr>
          <p:nvPr/>
        </p:nvPicPr>
        <p:blipFill>
          <a:blip r:embed="rId2" cstate="print"/>
          <a:srcRect/>
          <a:stretch>
            <a:fillRect/>
          </a:stretch>
        </p:blipFill>
        <p:spPr bwMode="auto">
          <a:xfrm>
            <a:off x="1547664" y="1628800"/>
            <a:ext cx="3331931" cy="4831719"/>
          </a:xfrm>
          <a:prstGeom prst="rect">
            <a:avLst/>
          </a:prstGeom>
          <a:noFill/>
          <a:effectLst>
            <a:glow rad="228600">
              <a:schemeClr val="accent3">
                <a:satMod val="175000"/>
                <a:alpha val="40000"/>
              </a:schemeClr>
            </a:glow>
          </a:effectLst>
        </p:spPr>
      </p:pic>
      <p:sp>
        <p:nvSpPr>
          <p:cNvPr id="13" name="12 CuadroTexto"/>
          <p:cNvSpPr txBox="1"/>
          <p:nvPr/>
        </p:nvSpPr>
        <p:spPr>
          <a:xfrm>
            <a:off x="1331640" y="548680"/>
            <a:ext cx="3384376" cy="707886"/>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s-ES" sz="1000" b="1" dirty="0" smtClean="0">
                <a:solidFill>
                  <a:schemeClr val="tx1"/>
                </a:solidFill>
              </a:rPr>
              <a:t>Link recomendado:</a:t>
            </a:r>
          </a:p>
          <a:p>
            <a:pPr>
              <a:buFont typeface="Arial" pitchFamily="34" charset="0"/>
              <a:buChar char="•"/>
            </a:pPr>
            <a:r>
              <a:rPr lang="es-ES" sz="1000" b="1" dirty="0" smtClean="0">
                <a:solidFill>
                  <a:schemeClr val="tx1"/>
                </a:solidFill>
                <a:hlinkClick r:id="rId3"/>
              </a:rPr>
              <a:t>http://historia1imagen.cl/2010/05/16/guia-didactica-ii-guerra-mundial/</a:t>
            </a:r>
            <a:r>
              <a:rPr lang="es-ES" sz="1000" b="1" dirty="0" smtClean="0">
                <a:solidFill>
                  <a:schemeClr val="tx1"/>
                </a:solidFill>
              </a:rPr>
              <a:t> </a:t>
            </a:r>
          </a:p>
          <a:p>
            <a:pPr>
              <a:buFont typeface="Arial" pitchFamily="34" charset="0"/>
              <a:buChar char="•"/>
            </a:pPr>
            <a:r>
              <a:rPr lang="es-ES" sz="1000" b="1" dirty="0" smtClean="0">
                <a:solidFill>
                  <a:schemeClr val="tx1"/>
                </a:solidFill>
                <a:hlinkClick r:id="rId4"/>
              </a:rPr>
              <a:t>http://www.historiasiglo20.org/IIGM/index.htm</a:t>
            </a:r>
            <a:r>
              <a:rPr lang="es-ES" sz="1000" b="1" dirty="0" smtClean="0">
                <a:solidFill>
                  <a:schemeClr val="tx1"/>
                </a:solidFill>
              </a:rPr>
              <a:t>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 Grupo"/>
          <p:cNvGrpSpPr/>
          <p:nvPr/>
        </p:nvGrpSpPr>
        <p:grpSpPr>
          <a:xfrm>
            <a:off x="611560" y="1268760"/>
            <a:ext cx="4320480" cy="5400600"/>
            <a:chOff x="363217" y="967226"/>
            <a:chExt cx="1606366" cy="5349240"/>
          </a:xfrm>
          <a:scene3d>
            <a:camera prst="orthographicFront"/>
            <a:lightRig rig="flat" dir="t"/>
          </a:scene3d>
        </p:grpSpPr>
        <p:sp>
          <p:nvSpPr>
            <p:cNvPr id="6" name="5 Rectángulo"/>
            <p:cNvSpPr/>
            <p:nvPr/>
          </p:nvSpPr>
          <p:spPr>
            <a:xfrm>
              <a:off x="363217" y="967226"/>
              <a:ext cx="1606366" cy="5349240"/>
            </a:xfrm>
            <a:prstGeom prst="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6 Rectángulo"/>
            <p:cNvSpPr/>
            <p:nvPr/>
          </p:nvSpPr>
          <p:spPr>
            <a:xfrm>
              <a:off x="363217" y="967226"/>
              <a:ext cx="1606366" cy="53492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7584" tIns="284423" rIns="227584" bIns="227584" numCol="1" spcCol="1270" anchor="t" anchorCtr="0">
              <a:noAutofit/>
            </a:bodyPr>
            <a:lstStyle/>
            <a:p>
              <a:pPr marL="228600" lvl="1" indent="-228600" algn="l" defTabSz="1111250">
                <a:lnSpc>
                  <a:spcPct val="90000"/>
                </a:lnSpc>
                <a:spcBef>
                  <a:spcPct val="0"/>
                </a:spcBef>
                <a:spcAft>
                  <a:spcPct val="15000"/>
                </a:spcAft>
                <a:buChar char="••"/>
              </a:pPr>
              <a:endParaRPr lang="es-ES" sz="2500" kern="1200"/>
            </a:p>
            <a:p>
              <a:pPr marL="228600" lvl="1" indent="-228600" algn="l" defTabSz="1111250">
                <a:lnSpc>
                  <a:spcPct val="90000"/>
                </a:lnSpc>
                <a:spcBef>
                  <a:spcPct val="0"/>
                </a:spcBef>
                <a:spcAft>
                  <a:spcPct val="15000"/>
                </a:spcAft>
                <a:buChar char="••"/>
              </a:pPr>
              <a:endParaRPr lang="es-ES" sz="2500" kern="1200"/>
            </a:p>
          </p:txBody>
        </p:sp>
      </p:grpSp>
      <p:sp>
        <p:nvSpPr>
          <p:cNvPr id="5" name="4 Rectángulo"/>
          <p:cNvSpPr/>
          <p:nvPr/>
        </p:nvSpPr>
        <p:spPr>
          <a:xfrm>
            <a:off x="323528" y="332656"/>
            <a:ext cx="936104" cy="720080"/>
          </a:xfrm>
          <a:prstGeom prst="rect">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s-ES" sz="2800" b="1" dirty="0" smtClean="0"/>
              <a:t>19º</a:t>
            </a:r>
            <a:endParaRPr lang="es-ES" sz="2800" b="1" dirty="0"/>
          </a:p>
        </p:txBody>
      </p:sp>
      <p:graphicFrame>
        <p:nvGraphicFramePr>
          <p:cNvPr id="9" name="8 Tabla"/>
          <p:cNvGraphicFramePr>
            <a:graphicFrameLocks noGrp="1"/>
          </p:cNvGraphicFramePr>
          <p:nvPr/>
        </p:nvGraphicFramePr>
        <p:xfrm>
          <a:off x="5508104" y="1340768"/>
          <a:ext cx="3384376" cy="148336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FICHA</a:t>
                      </a:r>
                      <a:r>
                        <a:rPr lang="es-ES" baseline="0" dirty="0" smtClean="0"/>
                        <a:t> </a:t>
                      </a:r>
                      <a:r>
                        <a:rPr lang="es-ES" dirty="0" smtClean="0"/>
                        <a:t>IMAGEN</a:t>
                      </a:r>
                      <a:r>
                        <a:rPr lang="es-ES" baseline="0" dirty="0" smtClean="0"/>
                        <a:t> Nº </a:t>
                      </a:r>
                      <a:endParaRPr lang="es-ES" dirty="0"/>
                    </a:p>
                  </a:txBody>
                  <a:tcPr/>
                </a:tc>
              </a:tr>
              <a:tr h="370840">
                <a:tc>
                  <a:txBody>
                    <a:bodyPr/>
                    <a:lstStyle/>
                    <a:p>
                      <a:r>
                        <a:rPr lang="es-ES" sz="1400" b="1" dirty="0" smtClean="0"/>
                        <a:t>Título: Lenin barre el mundo</a:t>
                      </a:r>
                      <a:endParaRPr lang="es-ES" sz="1400" dirty="0"/>
                    </a:p>
                  </a:txBody>
                  <a:tcPr/>
                </a:tc>
              </a:tr>
              <a:tr h="370840">
                <a:tc>
                  <a:txBody>
                    <a:bodyPr/>
                    <a:lstStyle/>
                    <a:p>
                      <a:r>
                        <a:rPr lang="es-ES" sz="1400" b="1" dirty="0" smtClean="0"/>
                        <a:t>Tipo de imagen: </a:t>
                      </a:r>
                      <a:endParaRPr lang="es-ES" sz="1400" b="1" dirty="0"/>
                    </a:p>
                  </a:txBody>
                  <a:tcPr/>
                </a:tc>
              </a:tr>
              <a:tr h="370840">
                <a:tc>
                  <a:txBody>
                    <a:bodyPr/>
                    <a:lstStyle/>
                    <a:p>
                      <a:r>
                        <a:rPr lang="es-ES" sz="1400" b="1" dirty="0" smtClean="0"/>
                        <a:t>Descripción:</a:t>
                      </a:r>
                      <a:r>
                        <a:rPr lang="es-ES" sz="1400" b="0" dirty="0" smtClean="0"/>
                        <a:t> </a:t>
                      </a:r>
                      <a:endParaRPr lang="es-ES" sz="1400" b="1" dirty="0"/>
                    </a:p>
                  </a:txBody>
                  <a:tcPr/>
                </a:tc>
              </a:tr>
            </a:tbl>
          </a:graphicData>
        </a:graphic>
      </p:graphicFrame>
      <p:graphicFrame>
        <p:nvGraphicFramePr>
          <p:cNvPr id="10" name="9 Tabla"/>
          <p:cNvGraphicFramePr>
            <a:graphicFrameLocks noGrp="1"/>
          </p:cNvGraphicFramePr>
          <p:nvPr/>
        </p:nvGraphicFramePr>
        <p:xfrm>
          <a:off x="5580112" y="3140968"/>
          <a:ext cx="3384376" cy="163068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BUSQUEDA DE INFORMACIÓN </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Otras fuentes</a:t>
                      </a:r>
                      <a:r>
                        <a:rPr lang="es-ES" sz="1400" baseline="0" dirty="0" smtClean="0"/>
                        <a:t> de información sobre tema y contexto:</a:t>
                      </a:r>
                      <a:endParaRPr lang="es-ES" sz="1400" dirty="0" smtClean="0"/>
                    </a:p>
                  </a:txBody>
                  <a:tcPr/>
                </a:tc>
              </a:tr>
              <a:tr h="370840">
                <a:tc>
                  <a:txBody>
                    <a:bodyPr/>
                    <a:lstStyle/>
                    <a:p>
                      <a:pPr>
                        <a:buFont typeface="Arial" pitchFamily="34" charset="0"/>
                        <a:buNone/>
                      </a:pPr>
                      <a:endParaRPr lang="es-ES" sz="1400" dirty="0"/>
                    </a:p>
                  </a:txBody>
                  <a:tcPr/>
                </a:tc>
              </a:tr>
              <a:tr h="370840">
                <a:tc>
                  <a:txBody>
                    <a:bodyPr/>
                    <a:lstStyle/>
                    <a:p>
                      <a:endParaRPr lang="es-ES" sz="1400" dirty="0"/>
                    </a:p>
                  </a:txBody>
                  <a:tcPr/>
                </a:tc>
              </a:tr>
            </a:tbl>
          </a:graphicData>
        </a:graphic>
      </p:graphicFrame>
      <p:graphicFrame>
        <p:nvGraphicFramePr>
          <p:cNvPr id="11" name="10 Tabla"/>
          <p:cNvGraphicFramePr>
            <a:graphicFrameLocks noGrp="1"/>
          </p:cNvGraphicFramePr>
          <p:nvPr/>
        </p:nvGraphicFramePr>
        <p:xfrm>
          <a:off x="5580112" y="4941168"/>
          <a:ext cx="3384376" cy="1478280"/>
        </p:xfrm>
        <a:graphic>
          <a:graphicData uri="http://schemas.openxmlformats.org/drawingml/2006/table">
            <a:tbl>
              <a:tblPr firstRow="1" bandRow="1">
                <a:tableStyleId>{5C22544A-7EE6-4342-B048-85BDC9FD1C3A}</a:tableStyleId>
              </a:tblPr>
              <a:tblGrid>
                <a:gridCol w="3384376"/>
              </a:tblGrid>
              <a:tr h="0">
                <a:tc>
                  <a:txBody>
                    <a:bodyPr/>
                    <a:lstStyle/>
                    <a:p>
                      <a:r>
                        <a:rPr lang="es-ES" dirty="0" smtClean="0"/>
                        <a:t>EXPLICACIÓN. Redactar informe.</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Objetivos del autor:</a:t>
                      </a:r>
                    </a:p>
                  </a:txBody>
                  <a:tcPr/>
                </a:tc>
              </a:tr>
              <a:tr h="370840">
                <a:tc>
                  <a:txBody>
                    <a:bodyPr/>
                    <a:lstStyle/>
                    <a:p>
                      <a:pPr>
                        <a:buFont typeface="Arial" pitchFamily="34" charset="0"/>
                        <a:buNone/>
                      </a:pPr>
                      <a:r>
                        <a:rPr lang="es-ES" sz="1400" dirty="0" smtClean="0"/>
                        <a:t>Contexto histórico:</a:t>
                      </a:r>
                      <a:endParaRPr lang="es-ES" sz="1400" dirty="0"/>
                    </a:p>
                  </a:txBody>
                  <a:tcPr/>
                </a:tc>
              </a:tr>
              <a:tr h="370840">
                <a:tc>
                  <a:txBody>
                    <a:bodyPr/>
                    <a:lstStyle/>
                    <a:p>
                      <a:r>
                        <a:rPr lang="es-ES" sz="1400" dirty="0" smtClean="0"/>
                        <a:t>Inventar</a:t>
                      </a:r>
                      <a:r>
                        <a:rPr lang="es-ES" sz="1400" baseline="0" dirty="0" smtClean="0"/>
                        <a:t> un nuevo título:</a:t>
                      </a:r>
                      <a:endParaRPr lang="es-ES" sz="1400" dirty="0"/>
                    </a:p>
                  </a:txBody>
                  <a:tcPr/>
                </a:tc>
              </a:tr>
            </a:tbl>
          </a:graphicData>
        </a:graphic>
      </p:graphicFrame>
      <p:pic>
        <p:nvPicPr>
          <p:cNvPr id="12" name="Picture 1026" descr="Caricatura de  Lenin"/>
          <p:cNvPicPr>
            <a:picLocks noChangeAspect="1" noChangeArrowheads="1"/>
          </p:cNvPicPr>
          <p:nvPr/>
        </p:nvPicPr>
        <p:blipFill>
          <a:blip r:embed="rId2" cstate="print"/>
          <a:srcRect b="16001"/>
          <a:stretch>
            <a:fillRect/>
          </a:stretch>
        </p:blipFill>
        <p:spPr bwMode="auto">
          <a:xfrm>
            <a:off x="971600" y="1844824"/>
            <a:ext cx="3287713" cy="4032448"/>
          </a:xfrm>
          <a:prstGeom prst="rect">
            <a:avLst/>
          </a:prstGeom>
          <a:noFill/>
          <a:effectLst>
            <a:glow rad="228600">
              <a:schemeClr val="accent3">
                <a:satMod val="175000"/>
                <a:alpha val="40000"/>
              </a:schemeClr>
            </a:glow>
            <a:outerShdw dist="107763" dir="2700000" algn="ctr" rotWithShape="0">
              <a:srgbClr val="808080"/>
            </a:outerShdw>
          </a:effectLst>
        </p:spPr>
      </p:pic>
      <p:sp>
        <p:nvSpPr>
          <p:cNvPr id="13" name="12 CuadroTexto"/>
          <p:cNvSpPr txBox="1"/>
          <p:nvPr/>
        </p:nvSpPr>
        <p:spPr>
          <a:xfrm>
            <a:off x="1259632" y="692696"/>
            <a:ext cx="3384376" cy="553998"/>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s-ES" sz="1000" b="1" dirty="0" smtClean="0">
                <a:solidFill>
                  <a:schemeClr val="tx1"/>
                </a:solidFill>
              </a:rPr>
              <a:t>Link recomendado:</a:t>
            </a:r>
          </a:p>
          <a:p>
            <a:r>
              <a:rPr lang="es-ES" sz="1000" b="1" dirty="0" smtClean="0">
                <a:solidFill>
                  <a:schemeClr val="tx1"/>
                </a:solidFill>
                <a:hlinkClick r:id="rId3"/>
              </a:rPr>
              <a:t>http://historia1imagen.cl/2007/07/19/revolucion-rusa-documentos/</a:t>
            </a:r>
            <a:r>
              <a:rPr lang="es-ES" sz="1000" b="1" dirty="0" smtClean="0">
                <a:solidFill>
                  <a:schemeClr val="tx1"/>
                </a:solidFill>
              </a:rPr>
              <a:t>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 Grupo"/>
          <p:cNvGrpSpPr/>
          <p:nvPr/>
        </p:nvGrpSpPr>
        <p:grpSpPr>
          <a:xfrm>
            <a:off x="611560" y="1844824"/>
            <a:ext cx="4680520" cy="3384376"/>
            <a:chOff x="363217" y="967226"/>
            <a:chExt cx="1606366" cy="5349240"/>
          </a:xfrm>
          <a:scene3d>
            <a:camera prst="orthographicFront"/>
            <a:lightRig rig="flat" dir="t"/>
          </a:scene3d>
        </p:grpSpPr>
        <p:sp>
          <p:nvSpPr>
            <p:cNvPr id="6" name="5 Rectángulo"/>
            <p:cNvSpPr/>
            <p:nvPr/>
          </p:nvSpPr>
          <p:spPr>
            <a:xfrm>
              <a:off x="363217" y="967226"/>
              <a:ext cx="1606366" cy="5349240"/>
            </a:xfrm>
            <a:prstGeom prst="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6 Rectángulo"/>
            <p:cNvSpPr/>
            <p:nvPr/>
          </p:nvSpPr>
          <p:spPr>
            <a:xfrm>
              <a:off x="363217" y="967226"/>
              <a:ext cx="1606366" cy="534924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7584" tIns="284423" rIns="227584" bIns="227584" numCol="1" spcCol="1270" anchor="t" anchorCtr="0">
              <a:noAutofit/>
            </a:bodyPr>
            <a:lstStyle/>
            <a:p>
              <a:pPr marL="228600" lvl="1" indent="-228600" algn="l" defTabSz="1111250">
                <a:lnSpc>
                  <a:spcPct val="90000"/>
                </a:lnSpc>
                <a:spcBef>
                  <a:spcPct val="0"/>
                </a:spcBef>
                <a:spcAft>
                  <a:spcPct val="15000"/>
                </a:spcAft>
                <a:buChar char="••"/>
              </a:pPr>
              <a:endParaRPr lang="es-ES" sz="2500" kern="1200"/>
            </a:p>
            <a:p>
              <a:pPr marL="228600" lvl="1" indent="-228600" algn="l" defTabSz="1111250">
                <a:lnSpc>
                  <a:spcPct val="90000"/>
                </a:lnSpc>
                <a:spcBef>
                  <a:spcPct val="0"/>
                </a:spcBef>
                <a:spcAft>
                  <a:spcPct val="15000"/>
                </a:spcAft>
                <a:buChar char="••"/>
              </a:pPr>
              <a:endParaRPr lang="es-ES" sz="2500" kern="1200"/>
            </a:p>
          </p:txBody>
        </p:sp>
      </p:grpSp>
      <p:sp>
        <p:nvSpPr>
          <p:cNvPr id="5" name="4 Rectángulo"/>
          <p:cNvSpPr/>
          <p:nvPr/>
        </p:nvSpPr>
        <p:spPr>
          <a:xfrm>
            <a:off x="323528" y="1196752"/>
            <a:ext cx="936104" cy="720080"/>
          </a:xfrm>
          <a:prstGeom prst="rect">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s-ES" sz="2800" b="1" dirty="0" smtClean="0"/>
              <a:t>19º</a:t>
            </a:r>
            <a:endParaRPr lang="es-ES" sz="2800" b="1" dirty="0"/>
          </a:p>
        </p:txBody>
      </p:sp>
      <p:graphicFrame>
        <p:nvGraphicFramePr>
          <p:cNvPr id="9" name="8 Tabla"/>
          <p:cNvGraphicFramePr>
            <a:graphicFrameLocks noGrp="1"/>
          </p:cNvGraphicFramePr>
          <p:nvPr/>
        </p:nvGraphicFramePr>
        <p:xfrm>
          <a:off x="5508104" y="1340768"/>
          <a:ext cx="3384376" cy="148336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FICHA</a:t>
                      </a:r>
                      <a:r>
                        <a:rPr lang="es-ES" baseline="0" dirty="0" smtClean="0"/>
                        <a:t> </a:t>
                      </a:r>
                      <a:r>
                        <a:rPr lang="es-ES" dirty="0" smtClean="0"/>
                        <a:t>IMAGEN</a:t>
                      </a:r>
                      <a:r>
                        <a:rPr lang="es-ES" baseline="0" dirty="0" smtClean="0"/>
                        <a:t> Nº </a:t>
                      </a:r>
                      <a:endParaRPr lang="es-ES" dirty="0"/>
                    </a:p>
                  </a:txBody>
                  <a:tcPr/>
                </a:tc>
              </a:tr>
              <a:tr h="370840">
                <a:tc>
                  <a:txBody>
                    <a:bodyPr/>
                    <a:lstStyle/>
                    <a:p>
                      <a:r>
                        <a:rPr lang="es-ES" sz="1400" b="1" dirty="0" smtClean="0"/>
                        <a:t>Título:</a:t>
                      </a:r>
                      <a:r>
                        <a:rPr lang="es-ES" sz="1400" b="1" baseline="0" dirty="0" smtClean="0"/>
                        <a:t> </a:t>
                      </a:r>
                      <a:endParaRPr lang="es-ES" sz="1400" dirty="0"/>
                    </a:p>
                  </a:txBody>
                  <a:tcPr/>
                </a:tc>
              </a:tr>
              <a:tr h="370840">
                <a:tc>
                  <a:txBody>
                    <a:bodyPr/>
                    <a:lstStyle/>
                    <a:p>
                      <a:r>
                        <a:rPr lang="es-ES" sz="1400" b="1" dirty="0" smtClean="0"/>
                        <a:t>Tipo de imagen: </a:t>
                      </a:r>
                      <a:endParaRPr lang="es-ES" sz="1400" b="1" dirty="0"/>
                    </a:p>
                  </a:txBody>
                  <a:tcPr/>
                </a:tc>
              </a:tr>
              <a:tr h="370840">
                <a:tc>
                  <a:txBody>
                    <a:bodyPr/>
                    <a:lstStyle/>
                    <a:p>
                      <a:r>
                        <a:rPr lang="es-ES" sz="1400" b="1" dirty="0" smtClean="0"/>
                        <a:t>Descripción:</a:t>
                      </a:r>
                      <a:r>
                        <a:rPr lang="es-ES" sz="1400" b="0" dirty="0" smtClean="0"/>
                        <a:t> </a:t>
                      </a:r>
                      <a:endParaRPr lang="es-ES" sz="1400" b="1" dirty="0"/>
                    </a:p>
                  </a:txBody>
                  <a:tcPr/>
                </a:tc>
              </a:tr>
            </a:tbl>
          </a:graphicData>
        </a:graphic>
      </p:graphicFrame>
      <p:graphicFrame>
        <p:nvGraphicFramePr>
          <p:cNvPr id="10" name="9 Tabla"/>
          <p:cNvGraphicFramePr>
            <a:graphicFrameLocks noGrp="1"/>
          </p:cNvGraphicFramePr>
          <p:nvPr/>
        </p:nvGraphicFramePr>
        <p:xfrm>
          <a:off x="5580112" y="3140968"/>
          <a:ext cx="3384376" cy="1630680"/>
        </p:xfrm>
        <a:graphic>
          <a:graphicData uri="http://schemas.openxmlformats.org/drawingml/2006/table">
            <a:tbl>
              <a:tblPr firstRow="1" bandRow="1">
                <a:tableStyleId>{5C22544A-7EE6-4342-B048-85BDC9FD1C3A}</a:tableStyleId>
              </a:tblPr>
              <a:tblGrid>
                <a:gridCol w="3384376"/>
              </a:tblGrid>
              <a:tr h="370840">
                <a:tc>
                  <a:txBody>
                    <a:bodyPr/>
                    <a:lstStyle/>
                    <a:p>
                      <a:r>
                        <a:rPr lang="es-ES" dirty="0" smtClean="0"/>
                        <a:t>BUSQUEDA DE INFORMACIÓN </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Otras fuentes</a:t>
                      </a:r>
                      <a:r>
                        <a:rPr lang="es-ES" sz="1400" baseline="0" dirty="0" smtClean="0"/>
                        <a:t> de información sobre tema y contexto:</a:t>
                      </a:r>
                      <a:endParaRPr lang="es-ES" sz="1400" dirty="0" smtClean="0"/>
                    </a:p>
                  </a:txBody>
                  <a:tcPr/>
                </a:tc>
              </a:tr>
              <a:tr h="370840">
                <a:tc>
                  <a:txBody>
                    <a:bodyPr/>
                    <a:lstStyle/>
                    <a:p>
                      <a:pPr>
                        <a:buFont typeface="Arial" pitchFamily="34" charset="0"/>
                        <a:buNone/>
                      </a:pPr>
                      <a:endParaRPr lang="es-ES" sz="1400" dirty="0"/>
                    </a:p>
                  </a:txBody>
                  <a:tcPr/>
                </a:tc>
              </a:tr>
              <a:tr h="370840">
                <a:tc>
                  <a:txBody>
                    <a:bodyPr/>
                    <a:lstStyle/>
                    <a:p>
                      <a:endParaRPr lang="es-ES" sz="1400" dirty="0"/>
                    </a:p>
                  </a:txBody>
                  <a:tcPr/>
                </a:tc>
              </a:tr>
            </a:tbl>
          </a:graphicData>
        </a:graphic>
      </p:graphicFrame>
      <p:graphicFrame>
        <p:nvGraphicFramePr>
          <p:cNvPr id="11" name="10 Tabla"/>
          <p:cNvGraphicFramePr>
            <a:graphicFrameLocks noGrp="1"/>
          </p:cNvGraphicFramePr>
          <p:nvPr/>
        </p:nvGraphicFramePr>
        <p:xfrm>
          <a:off x="5580112" y="4941168"/>
          <a:ext cx="3384376" cy="1478280"/>
        </p:xfrm>
        <a:graphic>
          <a:graphicData uri="http://schemas.openxmlformats.org/drawingml/2006/table">
            <a:tbl>
              <a:tblPr firstRow="1" bandRow="1">
                <a:tableStyleId>{5C22544A-7EE6-4342-B048-85BDC9FD1C3A}</a:tableStyleId>
              </a:tblPr>
              <a:tblGrid>
                <a:gridCol w="3384376"/>
              </a:tblGrid>
              <a:tr h="0">
                <a:tc>
                  <a:txBody>
                    <a:bodyPr/>
                    <a:lstStyle/>
                    <a:p>
                      <a:r>
                        <a:rPr lang="es-ES" dirty="0" smtClean="0"/>
                        <a:t>EXPLICACIÓN. Redactar informe.</a:t>
                      </a:r>
                      <a:endParaRPr lang="es-E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Objetivos del autor:</a:t>
                      </a:r>
                    </a:p>
                  </a:txBody>
                  <a:tcPr/>
                </a:tc>
              </a:tr>
              <a:tr h="370840">
                <a:tc>
                  <a:txBody>
                    <a:bodyPr/>
                    <a:lstStyle/>
                    <a:p>
                      <a:pPr>
                        <a:buFont typeface="Arial" pitchFamily="34" charset="0"/>
                        <a:buNone/>
                      </a:pPr>
                      <a:r>
                        <a:rPr lang="es-ES" sz="1400" dirty="0" smtClean="0"/>
                        <a:t>Contexto histórico:</a:t>
                      </a:r>
                      <a:endParaRPr lang="es-ES" sz="1400" dirty="0"/>
                    </a:p>
                  </a:txBody>
                  <a:tcPr/>
                </a:tc>
              </a:tr>
              <a:tr h="370840">
                <a:tc>
                  <a:txBody>
                    <a:bodyPr/>
                    <a:lstStyle/>
                    <a:p>
                      <a:r>
                        <a:rPr lang="es-ES" sz="1400" dirty="0" smtClean="0"/>
                        <a:t>Inventar</a:t>
                      </a:r>
                      <a:r>
                        <a:rPr lang="es-ES" sz="1400" baseline="0" dirty="0" smtClean="0"/>
                        <a:t> un nuevo título:</a:t>
                      </a:r>
                      <a:endParaRPr lang="es-ES" sz="1400" dirty="0"/>
                    </a:p>
                  </a:txBody>
                  <a:tcPr/>
                </a:tc>
              </a:tr>
            </a:tbl>
          </a:graphicData>
        </a:graphic>
      </p:graphicFrame>
      <p:pic>
        <p:nvPicPr>
          <p:cNvPr id="13" name="Picture 4" descr="ussr-napoleon_naziz"/>
          <p:cNvPicPr>
            <a:picLocks noChangeAspect="1" noChangeArrowheads="1"/>
          </p:cNvPicPr>
          <p:nvPr/>
        </p:nvPicPr>
        <p:blipFill>
          <a:blip r:embed="rId2" cstate="print"/>
          <a:srcRect/>
          <a:stretch>
            <a:fillRect/>
          </a:stretch>
        </p:blipFill>
        <p:spPr bwMode="auto">
          <a:xfrm>
            <a:off x="827584" y="2204864"/>
            <a:ext cx="4323281" cy="2736303"/>
          </a:xfrm>
          <a:prstGeom prst="rect">
            <a:avLst/>
          </a:prstGeom>
          <a:noFill/>
          <a:ln w="9525">
            <a:noFill/>
            <a:miter lim="800000"/>
            <a:headEnd/>
            <a:tailEnd/>
          </a:ln>
        </p:spPr>
      </p:pic>
      <p:sp>
        <p:nvSpPr>
          <p:cNvPr id="12" name="11 CuadroTexto"/>
          <p:cNvSpPr txBox="1"/>
          <p:nvPr/>
        </p:nvSpPr>
        <p:spPr>
          <a:xfrm>
            <a:off x="1331640" y="1124744"/>
            <a:ext cx="3384376" cy="707886"/>
          </a:xfrm>
          <a:prstGeom prst="rect">
            <a:avLst/>
          </a:prstGeom>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s-ES" sz="1000" b="1" dirty="0" smtClean="0">
                <a:solidFill>
                  <a:schemeClr val="tx1"/>
                </a:solidFill>
              </a:rPr>
              <a:t>Link recomendado:</a:t>
            </a:r>
          </a:p>
          <a:p>
            <a:pPr>
              <a:buFont typeface="Arial" pitchFamily="34" charset="0"/>
              <a:buChar char="•"/>
            </a:pPr>
            <a:r>
              <a:rPr lang="es-ES" sz="1000" b="1" dirty="0" smtClean="0">
                <a:solidFill>
                  <a:schemeClr val="tx1"/>
                </a:solidFill>
                <a:hlinkClick r:id="rId3"/>
              </a:rPr>
              <a:t>http://historia1imagen.cl/2010/05/16/guia-didactica-ii-guerra-mundial/</a:t>
            </a:r>
            <a:r>
              <a:rPr lang="es-ES" sz="1000" b="1" dirty="0" smtClean="0">
                <a:solidFill>
                  <a:schemeClr val="tx1"/>
                </a:solidFill>
              </a:rPr>
              <a:t> </a:t>
            </a:r>
          </a:p>
          <a:p>
            <a:pPr>
              <a:buFont typeface="Arial" pitchFamily="34" charset="0"/>
              <a:buChar char="•"/>
            </a:pPr>
            <a:r>
              <a:rPr lang="es-ES" sz="1000" b="1" dirty="0" smtClean="0">
                <a:solidFill>
                  <a:schemeClr val="tx1"/>
                </a:solidFill>
                <a:hlinkClick r:id="rId4"/>
              </a:rPr>
              <a:t>http://www.historiasiglo20.org/IIGM/index.htm</a:t>
            </a:r>
            <a:r>
              <a:rPr lang="es-ES" sz="1000" b="1" dirty="0" smtClean="0">
                <a:solidFill>
                  <a:schemeClr val="tx1"/>
                </a:solidFill>
              </a:rPr>
              <a:t> </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Marcador de contenido"/>
          <p:cNvGraphicFramePr>
            <a:graphicFrameLocks noGrp="1"/>
          </p:cNvGraphicFramePr>
          <p:nvPr>
            <p:ph idx="1"/>
            <p:extLst>
              <p:ext uri="{D42A27DB-BD31-4B8C-83A1-F6EECF244321}">
                <p14:modId xmlns:p14="http://schemas.microsoft.com/office/powerpoint/2010/main" val="2305252004"/>
              </p:ext>
            </p:extLst>
          </p:nvPr>
        </p:nvGraphicFramePr>
        <p:xfrm>
          <a:off x="457200" y="764704"/>
          <a:ext cx="8219256" cy="53614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Marcador de contenido"/>
          <p:cNvGraphicFramePr>
            <a:graphicFrameLocks noGrp="1"/>
          </p:cNvGraphicFramePr>
          <p:nvPr>
            <p:ph idx="1"/>
            <p:extLst>
              <p:ext uri="{D42A27DB-BD31-4B8C-83A1-F6EECF244321}">
                <p14:modId xmlns:p14="http://schemas.microsoft.com/office/powerpoint/2010/main" val="2106422947"/>
              </p:ext>
            </p:extLst>
          </p:nvPr>
        </p:nvGraphicFramePr>
        <p:xfrm>
          <a:off x="323528" y="908720"/>
          <a:ext cx="8568952" cy="5649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10 Imagen" descr="Children_in_the_Holocaust_concentration_camp_liberated_by_Red_Army GENOCIDIO.jpg"/>
          <p:cNvPicPr>
            <a:picLocks noChangeAspect="1"/>
          </p:cNvPicPr>
          <p:nvPr/>
        </p:nvPicPr>
        <p:blipFill>
          <a:blip r:embed="rId2" cstate="print"/>
          <a:srcRect/>
          <a:stretch>
            <a:fillRect/>
          </a:stretch>
        </p:blipFill>
        <p:spPr bwMode="auto">
          <a:xfrm>
            <a:off x="5367338" y="2492375"/>
            <a:ext cx="3776662" cy="4365625"/>
          </a:xfrm>
          <a:prstGeom prst="rect">
            <a:avLst/>
          </a:prstGeom>
          <a:noFill/>
          <a:ln w="9525">
            <a:noFill/>
            <a:miter lim="800000"/>
            <a:headEnd/>
            <a:tailEnd/>
          </a:ln>
        </p:spPr>
      </p:pic>
      <p:pic>
        <p:nvPicPr>
          <p:cNvPr id="5123" name="7 Imagen" descr="bomba-atomica1.jpg"/>
          <p:cNvPicPr>
            <a:picLocks noChangeAspect="1"/>
          </p:cNvPicPr>
          <p:nvPr/>
        </p:nvPicPr>
        <p:blipFill>
          <a:blip r:embed="rId3" cstate="print"/>
          <a:srcRect/>
          <a:stretch>
            <a:fillRect/>
          </a:stretch>
        </p:blipFill>
        <p:spPr bwMode="auto">
          <a:xfrm>
            <a:off x="0" y="3573463"/>
            <a:ext cx="4708525" cy="3284537"/>
          </a:xfrm>
          <a:prstGeom prst="rect">
            <a:avLst/>
          </a:prstGeom>
          <a:noFill/>
          <a:ln w="9525">
            <a:noFill/>
            <a:miter lim="800000"/>
            <a:headEnd/>
            <a:tailEnd/>
          </a:ln>
        </p:spPr>
      </p:pic>
      <p:sp>
        <p:nvSpPr>
          <p:cNvPr id="5124" name="2 Marcador de contenido"/>
          <p:cNvSpPr>
            <a:spLocks noGrp="1"/>
          </p:cNvSpPr>
          <p:nvPr>
            <p:ph idx="1"/>
          </p:nvPr>
        </p:nvSpPr>
        <p:spPr bwMode="auto">
          <a:xfrm>
            <a:off x="0" y="1196975"/>
            <a:ext cx="6923088" cy="2232025"/>
          </a:xfrm>
          <a:solidFill>
            <a:schemeClr val="bg1"/>
          </a:solidFill>
          <a:ln>
            <a:miter lim="800000"/>
            <a:headEnd/>
            <a:tailEnd/>
          </a:ln>
        </p:spPr>
        <p:txBody>
          <a:bodyPr vert="horz" wrap="square" lIns="91440" tIns="45720" rIns="91440" bIns="45720" numCol="1" anchor="t" anchorCtr="0" compatLnSpc="1">
            <a:prstTxWarp prst="textNoShape">
              <a:avLst/>
            </a:prstTxWarp>
          </a:bodyPr>
          <a:lstStyle/>
          <a:p>
            <a:r>
              <a:rPr lang="es-ES" smtClean="0"/>
              <a:t>Cercanía de los sucesos</a:t>
            </a:r>
          </a:p>
          <a:p>
            <a:r>
              <a:rPr lang="es-ES" smtClean="0"/>
              <a:t>Conocimientos previos</a:t>
            </a:r>
          </a:p>
          <a:p>
            <a:pPr>
              <a:buFont typeface="Wingdings" pitchFamily="2" charset="2"/>
              <a:buChar char="ü"/>
            </a:pPr>
            <a:r>
              <a:rPr lang="es-ES" smtClean="0"/>
              <a:t>Películas, experiencia familiar, reportajes</a:t>
            </a:r>
          </a:p>
        </p:txBody>
      </p:sp>
      <p:pic>
        <p:nvPicPr>
          <p:cNvPr id="5125" name="3 Imagen" descr="Adolf Hitler PhotoGallery Picture 001 of 100 (get 'Adolf Hitler PhotoGallery.htm').jpg"/>
          <p:cNvPicPr>
            <a:picLocks noChangeAspect="1"/>
          </p:cNvPicPr>
          <p:nvPr/>
        </p:nvPicPr>
        <p:blipFill>
          <a:blip r:embed="rId4" cstate="print"/>
          <a:srcRect/>
          <a:stretch>
            <a:fillRect/>
          </a:stretch>
        </p:blipFill>
        <p:spPr bwMode="auto">
          <a:xfrm rot="-1122656">
            <a:off x="336550" y="3783013"/>
            <a:ext cx="1706563" cy="2381250"/>
          </a:xfrm>
          <a:prstGeom prst="rect">
            <a:avLst/>
          </a:prstGeom>
          <a:noFill/>
          <a:ln w="9525">
            <a:noFill/>
            <a:miter lim="800000"/>
            <a:headEnd/>
            <a:tailEnd/>
          </a:ln>
        </p:spPr>
      </p:pic>
      <p:pic>
        <p:nvPicPr>
          <p:cNvPr id="5" name="Picture 3" descr="El Gran Dictador, Chaplin"/>
          <p:cNvPicPr>
            <a:picLocks noChangeAspect="1" noChangeArrowheads="1"/>
          </p:cNvPicPr>
          <p:nvPr/>
        </p:nvPicPr>
        <p:blipFill>
          <a:blip r:embed="rId5" cstate="print"/>
          <a:srcRect/>
          <a:stretch>
            <a:fillRect/>
          </a:stretch>
        </p:blipFill>
        <p:spPr bwMode="auto">
          <a:xfrm rot="1008466">
            <a:off x="3773488" y="4168775"/>
            <a:ext cx="2035175" cy="2744788"/>
          </a:xfrm>
          <a:prstGeom prst="rect">
            <a:avLst/>
          </a:prstGeom>
          <a:noFill/>
          <a:effectLst>
            <a:outerShdw dist="107763" dir="2700000" algn="ctr" rotWithShape="0">
              <a:srgbClr val="808080"/>
            </a:outerShdw>
          </a:effectLst>
        </p:spPr>
      </p:pic>
      <p:pic>
        <p:nvPicPr>
          <p:cNvPr id="5127" name="6 Imagen" descr="Ataque terrorista contra Estados Unidos (Las torres gemelas .jpg"/>
          <p:cNvPicPr>
            <a:picLocks noChangeAspect="1"/>
          </p:cNvPicPr>
          <p:nvPr/>
        </p:nvPicPr>
        <p:blipFill>
          <a:blip r:embed="rId6" cstate="print"/>
          <a:srcRect/>
          <a:stretch>
            <a:fillRect/>
          </a:stretch>
        </p:blipFill>
        <p:spPr bwMode="auto">
          <a:xfrm rot="1286687">
            <a:off x="6497638" y="779463"/>
            <a:ext cx="2200275" cy="2857500"/>
          </a:xfrm>
          <a:prstGeom prst="rect">
            <a:avLst/>
          </a:prstGeom>
          <a:noFill/>
          <a:ln w="9525">
            <a:noFill/>
            <a:miter lim="800000"/>
            <a:headEnd/>
            <a:tailEnd/>
          </a:ln>
        </p:spPr>
      </p:pic>
      <p:sp>
        <p:nvSpPr>
          <p:cNvPr id="5128" name="1 Título"/>
          <p:cNvSpPr>
            <a:spLocks noGrp="1"/>
          </p:cNvSpPr>
          <p:nvPr>
            <p:ph type="title"/>
          </p:nvPr>
        </p:nvSpPr>
        <p:spPr bwMode="auto">
          <a:xfrm>
            <a:off x="468313" y="476250"/>
            <a:ext cx="6705600" cy="1143000"/>
          </a:xfrm>
          <a:solidFill>
            <a:schemeClr val="bg1">
              <a:alpha val="41960"/>
            </a:schemeClr>
          </a:solidFill>
          <a:ln>
            <a:miter lim="800000"/>
            <a:headEnd/>
            <a:tailEnd/>
          </a:ln>
        </p:spPr>
        <p:txBody>
          <a:bodyPr vert="horz" wrap="square" lIns="91440" tIns="45720" rIns="91440" bIns="45720" numCol="1" anchor="t" anchorCtr="0" compatLnSpc="1">
            <a:prstTxWarp prst="textNoShape">
              <a:avLst/>
            </a:prstTxWarp>
          </a:bodyPr>
          <a:lstStyle/>
          <a:p>
            <a:r>
              <a:rPr lang="es-ES" b="1" smtClean="0"/>
              <a:t>Historia Contemporánea</a:t>
            </a:r>
          </a:p>
        </p:txBody>
      </p:sp>
      <p:pic>
        <p:nvPicPr>
          <p:cNvPr id="5129" name="9 Imagen" descr="Conrad-Schumann-Escapando-de-la-RDA-1 saltando el muro berlin 1961.jpg"/>
          <p:cNvPicPr>
            <a:picLocks noChangeAspect="1"/>
          </p:cNvPicPr>
          <p:nvPr/>
        </p:nvPicPr>
        <p:blipFill>
          <a:blip r:embed="rId7" cstate="print"/>
          <a:srcRect r="39046"/>
          <a:stretch>
            <a:fillRect/>
          </a:stretch>
        </p:blipFill>
        <p:spPr bwMode="auto">
          <a:xfrm rot="1179258">
            <a:off x="7005638" y="4589463"/>
            <a:ext cx="1852612" cy="2016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16 Grupo"/>
          <p:cNvGrpSpPr>
            <a:grpSpLocks/>
          </p:cNvGrpSpPr>
          <p:nvPr/>
        </p:nvGrpSpPr>
        <p:grpSpPr bwMode="auto">
          <a:xfrm>
            <a:off x="179388" y="260350"/>
            <a:ext cx="8713787" cy="6408738"/>
            <a:chOff x="179512" y="260648"/>
            <a:chExt cx="8712968" cy="6408712"/>
          </a:xfrm>
        </p:grpSpPr>
        <p:pic>
          <p:nvPicPr>
            <p:cNvPr id="13" name="Picture 2" descr="Sin título-1"/>
            <p:cNvPicPr>
              <a:picLocks noChangeAspect="1" noChangeArrowheads="1"/>
            </p:cNvPicPr>
            <p:nvPr/>
          </p:nvPicPr>
          <p:blipFill>
            <a:blip r:embed="rId2" cstate="print"/>
            <a:srcRect l="5901" t="13250" r="6688" b="9051"/>
            <a:stretch>
              <a:fillRect/>
            </a:stretch>
          </p:blipFill>
          <p:spPr bwMode="auto">
            <a:xfrm>
              <a:off x="5508104" y="2132856"/>
              <a:ext cx="3240359" cy="2160240"/>
            </a:xfrm>
            <a:prstGeom prst="rect">
              <a:avLst/>
            </a:prstGeom>
            <a:noFill/>
            <a:effectLst>
              <a:reflection blurRad="6350" stA="50000" endA="300" endPos="90000" dir="5400000" sy="-100000" algn="bl" rotWithShape="0"/>
            </a:effectLst>
          </p:spPr>
        </p:pic>
        <p:grpSp>
          <p:nvGrpSpPr>
            <p:cNvPr id="6148" name="15 Grupo"/>
            <p:cNvGrpSpPr>
              <a:grpSpLocks/>
            </p:cNvGrpSpPr>
            <p:nvPr/>
          </p:nvGrpSpPr>
          <p:grpSpPr bwMode="auto">
            <a:xfrm>
              <a:off x="179512" y="260648"/>
              <a:ext cx="8712968" cy="6408712"/>
              <a:chOff x="179512" y="260648"/>
              <a:chExt cx="8712968" cy="6408712"/>
            </a:xfrm>
          </p:grpSpPr>
          <p:sp>
            <p:nvSpPr>
              <p:cNvPr id="4" name="3 Rectángulo redondeado"/>
              <p:cNvSpPr/>
              <p:nvPr/>
            </p:nvSpPr>
            <p:spPr>
              <a:xfrm>
                <a:off x="1187624" y="1556792"/>
                <a:ext cx="2016224" cy="864096"/>
              </a:xfrm>
              <a:prstGeom prst="roundRect">
                <a:avLst/>
              </a:prstGeom>
              <a:solidFill>
                <a:schemeClr val="bg1">
                  <a:lumMod val="65000"/>
                  <a:alpha val="25000"/>
                </a:schemeClr>
              </a:solidFill>
              <a:effectLst>
                <a:glow rad="228600">
                  <a:schemeClr val="accent4">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s-ES" b="1" dirty="0"/>
                  <a:t>CRISIS BALCÁNICAS</a:t>
                </a:r>
              </a:p>
            </p:txBody>
          </p:sp>
          <p:sp>
            <p:nvSpPr>
              <p:cNvPr id="5" name="4 Rectángulo redondeado"/>
              <p:cNvSpPr/>
              <p:nvPr/>
            </p:nvSpPr>
            <p:spPr>
              <a:xfrm>
                <a:off x="2123728" y="2348880"/>
                <a:ext cx="2016224" cy="864096"/>
              </a:xfrm>
              <a:prstGeom prst="roundRect">
                <a:avLst/>
              </a:prstGeom>
              <a:effectLst>
                <a:glow rad="228600">
                  <a:schemeClr val="accent4">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s-ES" b="1" dirty="0"/>
                  <a:t>1ª GUERRA MUNDIAL</a:t>
                </a:r>
              </a:p>
            </p:txBody>
          </p:sp>
          <p:sp>
            <p:nvSpPr>
              <p:cNvPr id="6" name="5 Rectángulo redondeado"/>
              <p:cNvSpPr/>
              <p:nvPr/>
            </p:nvSpPr>
            <p:spPr>
              <a:xfrm>
                <a:off x="3419872" y="4077072"/>
                <a:ext cx="2736304" cy="864096"/>
              </a:xfrm>
              <a:prstGeom prst="roundRect">
                <a:avLst/>
              </a:prstGeom>
              <a:effectLst>
                <a:glow rad="228600">
                  <a:schemeClr val="accent4">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s-ES" b="1" dirty="0"/>
                  <a:t>GRAN CRISIS ECONÓMICA CAPITALISTA</a:t>
                </a:r>
              </a:p>
            </p:txBody>
          </p:sp>
          <p:sp>
            <p:nvSpPr>
              <p:cNvPr id="7" name="6 Flecha izquierda"/>
              <p:cNvSpPr/>
              <p:nvPr/>
            </p:nvSpPr>
            <p:spPr>
              <a:xfrm>
                <a:off x="251520" y="260648"/>
                <a:ext cx="2088232" cy="1512168"/>
              </a:xfrm>
              <a:prstGeom prst="leftArrow">
                <a:avLst/>
              </a:prstGeom>
              <a:effectLst>
                <a:glow rad="228600">
                  <a:schemeClr val="accent6">
                    <a:satMod val="175000"/>
                    <a:alpha val="4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b="1" dirty="0"/>
                  <a:t>ERA DEL IMPERIO</a:t>
                </a:r>
              </a:p>
            </p:txBody>
          </p:sp>
          <p:sp>
            <p:nvSpPr>
              <p:cNvPr id="9" name="8 Flecha derecha"/>
              <p:cNvSpPr/>
              <p:nvPr/>
            </p:nvSpPr>
            <p:spPr>
              <a:xfrm>
                <a:off x="2483768" y="260648"/>
                <a:ext cx="5328592" cy="1512168"/>
              </a:xfrm>
              <a:prstGeom prst="rightArrow">
                <a:avLst/>
              </a:prstGeom>
              <a:solidFill>
                <a:srgbClr val="FF5050"/>
              </a:solidFill>
              <a:effectLst>
                <a:glow rad="228600">
                  <a:schemeClr val="accent6">
                    <a:satMod val="175000"/>
                    <a:alpha val="4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b="1" dirty="0"/>
                  <a:t>ERA DE LAS GUERRAS – ERA DE LAS </a:t>
                </a:r>
                <a:r>
                  <a:rPr lang="es-ES" b="1" dirty="0" smtClean="0"/>
                  <a:t>CATÁSTROFES</a:t>
                </a:r>
                <a:endParaRPr lang="es-ES" b="1" dirty="0"/>
              </a:p>
            </p:txBody>
          </p:sp>
          <p:sp>
            <p:nvSpPr>
              <p:cNvPr id="11" name="10 Rectángulo redondeado"/>
              <p:cNvSpPr/>
              <p:nvPr/>
            </p:nvSpPr>
            <p:spPr>
              <a:xfrm>
                <a:off x="4788024" y="4941168"/>
                <a:ext cx="2376264" cy="864096"/>
              </a:xfrm>
              <a:prstGeom prst="roundRect">
                <a:avLst/>
              </a:prstGeom>
              <a:effectLst>
                <a:glow rad="228600">
                  <a:schemeClr val="accent4">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s-ES" b="1" dirty="0"/>
                  <a:t>SEGUNDA </a:t>
                </a:r>
                <a:r>
                  <a:rPr lang="es-ES" b="1" dirty="0" smtClean="0"/>
                  <a:t>GUERRA </a:t>
                </a:r>
                <a:r>
                  <a:rPr lang="es-ES" b="1" dirty="0"/>
                  <a:t>MUNDIAL</a:t>
                </a:r>
              </a:p>
            </p:txBody>
          </p:sp>
          <p:sp>
            <p:nvSpPr>
              <p:cNvPr id="12" name="11 Rectángulo redondeado"/>
              <p:cNvSpPr/>
              <p:nvPr/>
            </p:nvSpPr>
            <p:spPr>
              <a:xfrm>
                <a:off x="2771800" y="3212976"/>
                <a:ext cx="2016224" cy="864096"/>
              </a:xfrm>
              <a:prstGeom prst="roundRect">
                <a:avLst/>
              </a:prstGeom>
              <a:effectLst>
                <a:glow rad="228600">
                  <a:schemeClr val="accent4">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s-ES" b="1" dirty="0"/>
                  <a:t>REVOLUCIÓN RUSA</a:t>
                </a:r>
              </a:p>
            </p:txBody>
          </p:sp>
          <p:sp>
            <p:nvSpPr>
              <p:cNvPr id="14" name="13 Rectángulo redondeado"/>
              <p:cNvSpPr/>
              <p:nvPr/>
            </p:nvSpPr>
            <p:spPr>
              <a:xfrm>
                <a:off x="6876256" y="5805264"/>
                <a:ext cx="2016224" cy="864096"/>
              </a:xfrm>
              <a:prstGeom prst="roundRect">
                <a:avLst/>
              </a:prstGeom>
              <a:effectLst>
                <a:glow rad="228600">
                  <a:schemeClr val="accent4">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s-ES" b="1" dirty="0"/>
                  <a:t>GUERRA FRÍA</a:t>
                </a:r>
              </a:p>
            </p:txBody>
          </p:sp>
          <p:sp>
            <p:nvSpPr>
              <p:cNvPr id="15" name="14 Proceso alternativo"/>
              <p:cNvSpPr/>
              <p:nvPr/>
            </p:nvSpPr>
            <p:spPr>
              <a:xfrm>
                <a:off x="179512" y="4581128"/>
                <a:ext cx="2232248" cy="2088232"/>
              </a:xfrm>
              <a:prstGeom prst="flowChartAlternateProcess">
                <a:avLst/>
              </a:prstGeom>
              <a:effectLst>
                <a:glow rad="228600">
                  <a:schemeClr val="accent4">
                    <a:satMod val="175000"/>
                    <a:alpha val="40000"/>
                  </a:schemeClr>
                </a:glow>
              </a:effectLst>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2000" b="1" dirty="0"/>
                  <a:t>Identificación de relaciones de CAUSA y CONSECUENCIA</a:t>
                </a:r>
              </a:p>
            </p:txBody>
          </p:sp>
        </p:gr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Proceso alternativo"/>
          <p:cNvSpPr/>
          <p:nvPr/>
        </p:nvSpPr>
        <p:spPr>
          <a:xfrm>
            <a:off x="539552" y="836712"/>
            <a:ext cx="6480720" cy="1152128"/>
          </a:xfrm>
          <a:prstGeom prst="flowChartAlternateProcess">
            <a:avLst/>
          </a:prstGeom>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3200" b="1" dirty="0"/>
              <a:t>REFLEXIONES SOBRE EL SIGLO XX</a:t>
            </a:r>
          </a:p>
        </p:txBody>
      </p:sp>
      <p:sp>
        <p:nvSpPr>
          <p:cNvPr id="3" name="2 Recortar y redondear rectángulo de esquina sencilla"/>
          <p:cNvSpPr/>
          <p:nvPr/>
        </p:nvSpPr>
        <p:spPr>
          <a:xfrm>
            <a:off x="467544" y="2348880"/>
            <a:ext cx="7920880" cy="3960440"/>
          </a:xfrm>
          <a:prstGeom prst="snipRoundRect">
            <a:avLst/>
          </a:prstGeom>
          <a:effectLst>
            <a:glow rad="139700">
              <a:schemeClr val="accent4">
                <a:satMod val="175000"/>
                <a:alpha val="4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355600" indent="-273050">
              <a:buFont typeface="Arial" pitchFamily="34" charset="0"/>
              <a:buChar char="•"/>
              <a:defRPr/>
            </a:pPr>
            <a:r>
              <a:rPr lang="es-ES" sz="2400" b="1" dirty="0"/>
              <a:t>Leer los documentos. </a:t>
            </a:r>
            <a:endParaRPr lang="es-ES" sz="2400" b="1" dirty="0" smtClean="0"/>
          </a:p>
          <a:p>
            <a:pPr marL="355600" indent="-273050">
              <a:buFont typeface="Arial" pitchFamily="34" charset="0"/>
              <a:buChar char="•"/>
              <a:defRPr/>
            </a:pPr>
            <a:r>
              <a:rPr lang="es-ES" sz="2400" b="1" dirty="0" smtClean="0"/>
              <a:t>Destacar </a:t>
            </a:r>
            <a:r>
              <a:rPr lang="es-ES" sz="2400" b="1" dirty="0"/>
              <a:t>o subrayar las ideas </a:t>
            </a:r>
            <a:r>
              <a:rPr lang="es-ES" sz="2400" b="1" dirty="0" smtClean="0"/>
              <a:t>centrales.</a:t>
            </a:r>
            <a:endParaRPr lang="es-ES" sz="2400" b="1" dirty="0"/>
          </a:p>
          <a:p>
            <a:pPr marL="355600" indent="-273050">
              <a:buFont typeface="Arial" pitchFamily="34" charset="0"/>
              <a:buChar char="•"/>
              <a:defRPr/>
            </a:pPr>
            <a:r>
              <a:rPr lang="es-ES" sz="2400" b="1" dirty="0"/>
              <a:t>Indicar el hecho o proceso que </a:t>
            </a:r>
            <a:r>
              <a:rPr lang="es-ES" sz="2400" b="1" dirty="0" err="1"/>
              <a:t>ud.</a:t>
            </a:r>
            <a:r>
              <a:rPr lang="es-ES" sz="2400" b="1" dirty="0"/>
              <a:t> considera más relevante del siglo XX por sus proyecciones históricas. Explique las razones por las que considera </a:t>
            </a:r>
            <a:r>
              <a:rPr lang="es-ES" sz="2400" b="1" dirty="0" err="1"/>
              <a:t>ud.</a:t>
            </a:r>
            <a:r>
              <a:rPr lang="es-ES" sz="2400" b="1" dirty="0"/>
              <a:t> Su importancia.</a:t>
            </a:r>
          </a:p>
          <a:p>
            <a:pPr marL="355600" indent="-273050">
              <a:buFont typeface="Arial" pitchFamily="34" charset="0"/>
              <a:buChar char="•"/>
              <a:defRPr/>
            </a:pPr>
            <a:r>
              <a:rPr lang="es-ES" sz="2400" b="1" dirty="0"/>
              <a:t>Buscar e insertar una imagen representativa del hecho o proceso </a:t>
            </a:r>
            <a:r>
              <a:rPr lang="es-ES" sz="2400" b="1" dirty="0" smtClean="0"/>
              <a:t>explicado.</a:t>
            </a:r>
            <a:endParaRPr lang="es-ES" sz="2400" b="1" dirty="0"/>
          </a:p>
          <a:p>
            <a:pPr marL="355600" indent="-273050">
              <a:buFont typeface="Arial" pitchFamily="34" charset="0"/>
              <a:buChar char="•"/>
              <a:defRPr/>
            </a:pPr>
            <a:endParaRPr lang="es-ES" sz="2400" b="1" dirty="0"/>
          </a:p>
          <a:p>
            <a:pPr marL="355600" indent="-273050">
              <a:buFont typeface="Arial" pitchFamily="34" charset="0"/>
              <a:buChar char="•"/>
              <a:defRPr/>
            </a:pPr>
            <a:endParaRPr lang="es-ES" sz="2400" b="1" dirty="0"/>
          </a:p>
        </p:txBody>
      </p:sp>
      <p:sp>
        <p:nvSpPr>
          <p:cNvPr id="4" name="3 Rectángulo redondeado"/>
          <p:cNvSpPr/>
          <p:nvPr/>
        </p:nvSpPr>
        <p:spPr>
          <a:xfrm>
            <a:off x="611188" y="260350"/>
            <a:ext cx="2376487" cy="504825"/>
          </a:xfrm>
          <a:prstGeom prst="roundRect">
            <a:avLst/>
          </a:prstGeom>
          <a:solidFill>
            <a:srgbClr val="FF5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b="1" dirty="0"/>
              <a:t>ACTIVIDAD Nº2</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1 Título"/>
          <p:cNvSpPr>
            <a:spLocks noGrp="1"/>
          </p:cNvSpPr>
          <p:nvPr>
            <p:ph type="title"/>
          </p:nvPr>
        </p:nvSpPr>
        <p:spPr bwMode="auto">
          <a:xfrm>
            <a:off x="457200" y="274638"/>
            <a:ext cx="6778625" cy="850900"/>
          </a:xfrm>
          <a:solidFill>
            <a:srgbClr val="FFCC66"/>
          </a:solidFill>
          <a:ln>
            <a:miter lim="800000"/>
            <a:headEnd/>
            <a:tailEnd/>
          </a:ln>
        </p:spPr>
        <p:txBody>
          <a:bodyPr vert="horz" wrap="square" lIns="91440" tIns="45720" rIns="91440" bIns="45720" numCol="1" anchor="t" anchorCtr="0" compatLnSpc="1">
            <a:prstTxWarp prst="textNoShape">
              <a:avLst/>
            </a:prstTxWarp>
          </a:bodyPr>
          <a:lstStyle/>
          <a:p>
            <a:r>
              <a:rPr lang="es-ES" b="1" smtClean="0"/>
              <a:t>Reflexiones del siglo XX.</a:t>
            </a:r>
            <a:endParaRPr lang="es-ES" smtClean="0"/>
          </a:p>
        </p:txBody>
      </p:sp>
      <p:sp>
        <p:nvSpPr>
          <p:cNvPr id="3" name="2 Marcador de contenido"/>
          <p:cNvSpPr>
            <a:spLocks noGrp="1"/>
          </p:cNvSpPr>
          <p:nvPr>
            <p:ph idx="1"/>
          </p:nvPr>
        </p:nvSpPr>
        <p:spPr>
          <a:xfrm>
            <a:off x="457200" y="1600200"/>
            <a:ext cx="8229600" cy="4997450"/>
          </a:xfrm>
          <a:solidFill>
            <a:schemeClr val="bg1">
              <a:alpha val="56000"/>
            </a:schemeClr>
          </a:solidFill>
          <a:ln w="38100">
            <a:solidFill>
              <a:srgbClr val="FFCC66"/>
            </a:solidFill>
            <a:prstDash val="dash"/>
          </a:ln>
        </p:spPr>
        <p:txBody>
          <a:bodyPr/>
          <a:lstStyle/>
          <a:p>
            <a:pPr algn="just">
              <a:buFont typeface="Arial" charset="0"/>
              <a:buNone/>
              <a:defRPr/>
            </a:pPr>
            <a:r>
              <a:rPr lang="es-ES" sz="1400" b="1" dirty="0" smtClean="0"/>
              <a:t>DOCUMENTO 1:</a:t>
            </a:r>
            <a:endParaRPr lang="es-ES" sz="1400" dirty="0" smtClean="0"/>
          </a:p>
          <a:p>
            <a:pPr marL="0" indent="0" algn="just">
              <a:buFont typeface="Arial" charset="0"/>
              <a:buNone/>
              <a:defRPr/>
            </a:pPr>
            <a:r>
              <a:rPr lang="es-ES" sz="1400" dirty="0" smtClean="0"/>
              <a:t>“</a:t>
            </a:r>
            <a:r>
              <a:rPr lang="es-ES" sz="1400" i="1" dirty="0" smtClean="0"/>
              <a:t>En este siglo, Europa se ha infringido a sí misma, y a gran parte del resto del mundo, dos guerras atrozmente destructivas. Durante las dictaduras de Hitler y Stalin experimentó dos de las más brutales tiranías de las cuales tenemos evidencia histórica. En el genocidio de judíos, gitanos y cuantos eslavos fue posible, los nazis… masacraron a seres humanos sin más motivos que el de ser lo que eran y no por lo que pensaban o hacían. En persecuciones menos imaginativas y menos publicitadas, los nacionalistas patrióticos de una u otra índole han victimizado a las minorías que vivían entre ellos. </a:t>
            </a:r>
            <a:r>
              <a:rPr lang="es-ES" sz="1400" dirty="0" smtClean="0"/>
              <a:t> </a:t>
            </a:r>
            <a:r>
              <a:rPr lang="es-ES" sz="1400" i="1" dirty="0" smtClean="0"/>
              <a:t>Sin embargo, este ha sido un siglo de milagros científicos y artísticos. La labor creativa, que comenzó con el descubrimiento de la radioactividad en 1895, se ha convertido en una explosión mundial en el campo de las ciencias exactas. Europa dio también inicio al surrealismo y a la abstracción en el arte moderno (…) Europa ofreció, también en la forma del Estado de Bienestar, un nivel de vida más alto y una elección más amplia de estilos de vida a sus habitantes.</a:t>
            </a:r>
            <a:endParaRPr lang="es-ES" sz="1400" dirty="0" smtClean="0"/>
          </a:p>
          <a:p>
            <a:pPr marL="0" indent="0" algn="just">
              <a:buFont typeface="Arial" charset="0"/>
              <a:buNone/>
              <a:defRPr/>
            </a:pPr>
            <a:r>
              <a:rPr lang="es-ES" sz="1400" i="1" dirty="0" smtClean="0"/>
              <a:t>¿Cómo es posible entender la combinación de tan prodigiosos logros con tan devastadora violencia? (…) ¿Cuales son los factores que dieron lugar al liderazgo económico y político de Europa? ¿Cuáles son los factores que dieron lugar a las dos guerras y al conflicto cultural dentro del contexto de una misma generación? Y lo que es más importante en términos del futuro de la humanidad: ¿Qué fue lo que dio lugar a las vilezas de Hitler y Stalin, a la exuberante creatividad de Einstein y Picasso, a la honestidad moral Bertrand Russell y Boris Pasternak? Si Europa tal y como la conocemos ha de desaparecer a consecuencia de una guerra nuclear, una enfermedad epidémica  o cambios demográficos o ecológicos incontrolados, ¿Qué es lo que merecería la pena recordar –para bien o para mal- como ejemplos que deben ser emulados o como catástrofes que deben ser evitadas?</a:t>
            </a:r>
            <a:endParaRPr lang="es-ES" sz="1400" dirty="0" smtClean="0"/>
          </a:p>
          <a:p>
            <a:pPr marL="0" indent="0" algn="just">
              <a:buFont typeface="Arial" charset="0"/>
              <a:buNone/>
              <a:defRPr/>
            </a:pPr>
            <a:r>
              <a:rPr lang="es-ES" sz="1400" dirty="0" smtClean="0"/>
              <a:t> </a:t>
            </a:r>
            <a:r>
              <a:rPr lang="es-ES" sz="1400" b="1" dirty="0" smtClean="0"/>
              <a:t>Fuente: </a:t>
            </a:r>
            <a:r>
              <a:rPr lang="es-ES" sz="1400" dirty="0" smtClean="0"/>
              <a:t>Jackson, Gabriel, Civilización y barbarie en la Europa del Siglo XX, Editorial Planeta, Barcelona 1997.</a:t>
            </a:r>
          </a:p>
          <a:p>
            <a:pPr>
              <a:defRPr/>
            </a:pPr>
            <a:endParaRPr lang="es-E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6778625" cy="777875"/>
          </a:xfrm>
          <a:solidFill>
            <a:schemeClr val="accent5">
              <a:lumMod val="75000"/>
            </a:schemeClr>
          </a:solidFill>
        </p:spPr>
        <p:txBody>
          <a:bodyPr/>
          <a:lstStyle/>
          <a:p>
            <a:pPr>
              <a:defRPr/>
            </a:pPr>
            <a:r>
              <a:rPr lang="es-MX" sz="2000" b="1" dirty="0" smtClean="0"/>
              <a:t>DOCUMENTO 2. Eric </a:t>
            </a:r>
            <a:r>
              <a:rPr lang="es-MX" sz="2000" b="1" dirty="0" err="1" smtClean="0"/>
              <a:t>Hobsbawm</a:t>
            </a:r>
            <a:r>
              <a:rPr lang="es-MX" sz="2000" b="1" dirty="0" smtClean="0"/>
              <a:t>, Historia del Siglo XX,  1914-1991. Editorial Crítica, Barcelona 1995.  p.12</a:t>
            </a:r>
            <a:r>
              <a:rPr lang="es-ES" sz="2000" b="1" dirty="0" smtClean="0"/>
              <a:t/>
            </a:r>
            <a:br>
              <a:rPr lang="es-ES" sz="2000" b="1" dirty="0" smtClean="0"/>
            </a:br>
            <a:endParaRPr lang="es-ES" sz="2000" b="1" dirty="0"/>
          </a:p>
        </p:txBody>
      </p:sp>
      <p:sp>
        <p:nvSpPr>
          <p:cNvPr id="3" name="2 Marcador de contenido"/>
          <p:cNvSpPr>
            <a:spLocks noGrp="1"/>
          </p:cNvSpPr>
          <p:nvPr>
            <p:ph idx="1"/>
          </p:nvPr>
        </p:nvSpPr>
        <p:spPr>
          <a:xfrm>
            <a:off x="457200" y="1125538"/>
            <a:ext cx="8229600" cy="5472112"/>
          </a:xfrm>
          <a:ln w="38100">
            <a:solidFill>
              <a:srgbClr val="7030A0"/>
            </a:solidFill>
            <a:prstDash val="dashDot"/>
          </a:ln>
        </p:spPr>
        <p:txBody>
          <a:bodyPr/>
          <a:lstStyle/>
          <a:p>
            <a:pPr marL="271463" indent="-188913" algn="just">
              <a:defRPr/>
            </a:pPr>
            <a:r>
              <a:rPr lang="es-MX" sz="1400" b="1" i="1" dirty="0" smtClean="0"/>
              <a:t>Primo </a:t>
            </a:r>
            <a:r>
              <a:rPr lang="es-MX" sz="1400" b="1" i="1" dirty="0" err="1" smtClean="0"/>
              <a:t>Levi</a:t>
            </a:r>
            <a:r>
              <a:rPr lang="es-MX" sz="1400" b="1" i="1" dirty="0" smtClean="0"/>
              <a:t>:</a:t>
            </a:r>
            <a:r>
              <a:rPr lang="es-MX" sz="1400" i="1" dirty="0" smtClean="0"/>
              <a:t> Escritor Italiano. “Los que sobrevivimos a los campos de concentración no somos verdaderos testigos. Esta es una idea incómoda que gradualmente me he visto obligado a aceptar al leer lo que han escrito otros supervivientes, incluido yo mismo, cuando releo mis escritos al cabo de algunos años. , nosotros los supervivientes no somos solo una minoría pequeña, sino también anómala.  Formamos parte de aquellos que, gracias a la prevaricación, la habilidad o la suerte, no llegamos a tocar fondo. Quienes lo hicieron no regresaron o regresaron sin palabras.”</a:t>
            </a:r>
            <a:endParaRPr lang="es-ES" sz="1400" dirty="0" smtClean="0"/>
          </a:p>
          <a:p>
            <a:pPr marL="271463" indent="-188913" algn="just">
              <a:defRPr/>
            </a:pPr>
            <a:r>
              <a:rPr lang="es-MX" sz="1400" i="1" dirty="0" smtClean="0"/>
              <a:t> </a:t>
            </a:r>
            <a:r>
              <a:rPr lang="es-MX" sz="1400" b="1" i="1" dirty="0" smtClean="0"/>
              <a:t>René </a:t>
            </a:r>
            <a:r>
              <a:rPr lang="es-MX" sz="1400" b="1" i="1" dirty="0" err="1" smtClean="0"/>
              <a:t>Dumont</a:t>
            </a:r>
            <a:r>
              <a:rPr lang="es-MX" sz="1400" i="1" dirty="0" smtClean="0"/>
              <a:t>: Agrónomo y ecologista francés. “es simplemente un siglo de matanzas y de guerras”</a:t>
            </a:r>
            <a:endParaRPr lang="es-ES" sz="1400" dirty="0" smtClean="0"/>
          </a:p>
          <a:p>
            <a:pPr marL="271463" indent="-188913" algn="just">
              <a:defRPr/>
            </a:pPr>
            <a:r>
              <a:rPr lang="es-MX" sz="1400" i="1" dirty="0" smtClean="0"/>
              <a:t> </a:t>
            </a:r>
            <a:r>
              <a:rPr lang="es-MX" sz="1400" b="1" i="1" dirty="0" smtClean="0"/>
              <a:t>Rita </a:t>
            </a:r>
            <a:r>
              <a:rPr lang="es-MX" sz="1400" b="1" i="1" dirty="0" err="1" smtClean="0"/>
              <a:t>Leví</a:t>
            </a:r>
            <a:r>
              <a:rPr lang="es-MX" sz="1400" b="1" i="1" dirty="0" smtClean="0"/>
              <a:t>.</a:t>
            </a:r>
            <a:r>
              <a:rPr lang="es-MX" sz="1400" i="1" dirty="0" smtClean="0"/>
              <a:t> Premio Novel, científica italiana. “Pese a todo, en este siglo se han registrado evoluciones positivas… sobre todo la promoción de la mujer tras varios siglos de represión”</a:t>
            </a:r>
            <a:endParaRPr lang="es-ES" sz="1400" dirty="0" smtClean="0"/>
          </a:p>
          <a:p>
            <a:pPr marL="271463" indent="-188913" algn="just">
              <a:defRPr/>
            </a:pPr>
            <a:r>
              <a:rPr lang="es-MX" sz="1400" i="1" dirty="0" smtClean="0"/>
              <a:t> </a:t>
            </a:r>
            <a:r>
              <a:rPr lang="es-MX" sz="1400" b="1" i="1" dirty="0" err="1" smtClean="0"/>
              <a:t>Ernst</a:t>
            </a:r>
            <a:r>
              <a:rPr lang="es-MX" sz="1400" b="1" i="1" dirty="0" smtClean="0"/>
              <a:t> </a:t>
            </a:r>
            <a:r>
              <a:rPr lang="es-MX" sz="1400" b="1" i="1" dirty="0" err="1" smtClean="0"/>
              <a:t>Gombrich</a:t>
            </a:r>
            <a:r>
              <a:rPr lang="es-MX" sz="1400" i="1" dirty="0" smtClean="0"/>
              <a:t>. Historiador del Arte, Ingles. “La principal característica del siglo XX es la terrible multiplicación de la población mundial. Es una catástrofe, un desastre y no sabemos como atajarla”</a:t>
            </a:r>
            <a:endParaRPr lang="es-ES" sz="1400" dirty="0" smtClean="0"/>
          </a:p>
          <a:p>
            <a:pPr marL="271463" indent="-188913" algn="just">
              <a:defRPr/>
            </a:pPr>
            <a:r>
              <a:rPr lang="es-MX" sz="1400" i="1" dirty="0" smtClean="0"/>
              <a:t> </a:t>
            </a:r>
            <a:r>
              <a:rPr lang="es-MX" sz="1400" b="1" i="1" dirty="0" err="1" smtClean="0"/>
              <a:t>Yehudi</a:t>
            </a:r>
            <a:r>
              <a:rPr lang="es-MX" sz="1400" b="1" i="1" dirty="0" smtClean="0"/>
              <a:t> </a:t>
            </a:r>
            <a:r>
              <a:rPr lang="es-MX" sz="1400" b="1" i="1" dirty="0" err="1" smtClean="0"/>
              <a:t>Menuhin</a:t>
            </a:r>
            <a:r>
              <a:rPr lang="es-MX" sz="1400" b="1" i="1" dirty="0" smtClean="0"/>
              <a:t>.</a:t>
            </a:r>
            <a:r>
              <a:rPr lang="es-MX" sz="1400" i="1" dirty="0" smtClean="0"/>
              <a:t> Músico Ingles. “Si tuviera que resumir el siglo XX, diría que despertó las mayores esperanzas que haya concebido nunca la humanidad y destruyó todas las ilusiones e ideales.</a:t>
            </a:r>
            <a:endParaRPr lang="es-ES" sz="1400" dirty="0" smtClean="0"/>
          </a:p>
          <a:p>
            <a:pPr marL="271463" indent="-188913" algn="just">
              <a:defRPr/>
            </a:pPr>
            <a:r>
              <a:rPr lang="es-MX" sz="1400" i="1" dirty="0" smtClean="0"/>
              <a:t> </a:t>
            </a:r>
            <a:r>
              <a:rPr lang="es-MX" sz="1400" b="1" i="1" dirty="0" smtClean="0"/>
              <a:t>Severo Ochoa.</a:t>
            </a:r>
            <a:r>
              <a:rPr lang="es-MX" sz="1400" i="1" dirty="0" smtClean="0"/>
              <a:t> Premio Nobel, español. “el rasgo esencial es el progreso de la ciencia, que ha sido realmente extraordinario…esto es lo que caracteriza a nuestro siglo”</a:t>
            </a:r>
            <a:endParaRPr lang="es-ES" sz="1400" dirty="0" smtClean="0"/>
          </a:p>
          <a:p>
            <a:pPr marL="271463" indent="-188913" algn="just">
              <a:defRPr/>
            </a:pPr>
            <a:r>
              <a:rPr lang="es-MX" sz="1400" i="1" dirty="0" smtClean="0"/>
              <a:t> </a:t>
            </a:r>
            <a:r>
              <a:rPr lang="es-MX" sz="1400" b="1" i="1" dirty="0" smtClean="0"/>
              <a:t>Raymond </a:t>
            </a:r>
            <a:r>
              <a:rPr lang="es-MX" sz="1400" b="1" i="1" dirty="0" err="1" smtClean="0"/>
              <a:t>Firth</a:t>
            </a:r>
            <a:r>
              <a:rPr lang="es-MX" sz="1400" b="1" i="1" dirty="0" smtClean="0"/>
              <a:t>.</a:t>
            </a:r>
            <a:r>
              <a:rPr lang="es-MX" sz="1400" i="1" dirty="0" smtClean="0"/>
              <a:t> Antropólogo, ingles. Desde el punto de vista tecnológico destaco el desarrollo de la electrónica, entre los acontecimientos más significativos del siglo XX; Desde el punto de vista de las ideas el cambio de la visión de las cosas relativamente racional y científica a una visión no racional y menos científica.</a:t>
            </a:r>
            <a:endParaRPr lang="es-ES" sz="1400" dirty="0" smtClean="0"/>
          </a:p>
          <a:p>
            <a:pPr marL="271463" indent="-188913" algn="just">
              <a:defRPr/>
            </a:pPr>
            <a:r>
              <a:rPr lang="es-MX" sz="1400" i="1" dirty="0" smtClean="0"/>
              <a:t> </a:t>
            </a:r>
            <a:r>
              <a:rPr lang="es-MX" sz="1400" b="1" i="1" dirty="0" smtClean="0"/>
              <a:t>Leo </a:t>
            </a:r>
            <a:r>
              <a:rPr lang="es-MX" sz="1400" b="1" i="1" dirty="0" err="1" smtClean="0"/>
              <a:t>Valiani</a:t>
            </a:r>
            <a:r>
              <a:rPr lang="es-MX" sz="1400" b="1" i="1" dirty="0" smtClean="0"/>
              <a:t>.</a:t>
            </a:r>
            <a:r>
              <a:rPr lang="es-MX" sz="1400" i="1" dirty="0" smtClean="0"/>
              <a:t> Historiador italiano. “Nuestro siglo demuestra que le triunfo de los ideales de la justicia y la igualdad siempre es efímero, pero también que si conseguimos preservar la libertad, siempre es posible comenzar de nuevo… es necesario conservar las esperanzas incluso en las situaciones más desesperadas”</a:t>
            </a:r>
            <a:endParaRPr lang="es-ES" sz="1400" dirty="0" smtClean="0"/>
          </a:p>
          <a:p>
            <a:pPr marL="271463" indent="-188913" algn="just">
              <a:buFont typeface="Arial" charset="0"/>
              <a:buNone/>
              <a:defRPr/>
            </a:pPr>
            <a:endParaRPr lang="es-ES" sz="1200" dirty="0" smtClean="0"/>
          </a:p>
          <a:p>
            <a:pPr algn="just">
              <a:buFont typeface="Arial" charset="0"/>
              <a:buNone/>
              <a:defRPr/>
            </a:pPr>
            <a:endParaRPr lang="es-E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Diseño personalizado">
  <a:themeElements>
    <a:clrScheme name="1_Diseño personalizado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Diseño personalizado">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iseño personalizado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ersonalizado">
  <a:themeElements>
    <a:clrScheme name="2_Diseño personalizado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Diseño personalizado">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iseño personalizado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Template_UDLA uso interno-2010</Template>
  <TotalTime>1852</TotalTime>
  <Words>3769</Words>
  <Application>Microsoft Office PowerPoint</Application>
  <PresentationFormat>Presentación en pantalla (4:3)</PresentationFormat>
  <Paragraphs>485</Paragraphs>
  <Slides>47</Slides>
  <Notes>0</Notes>
  <HiddenSlides>0</HiddenSlides>
  <MMClips>0</MMClips>
  <ScaleCrop>false</ScaleCrop>
  <HeadingPairs>
    <vt:vector size="4" baseType="variant">
      <vt:variant>
        <vt:lpstr>Tema</vt:lpstr>
      </vt:variant>
      <vt:variant>
        <vt:i4>2</vt:i4>
      </vt:variant>
      <vt:variant>
        <vt:lpstr>Títulos de diapositiva</vt:lpstr>
      </vt:variant>
      <vt:variant>
        <vt:i4>47</vt:i4>
      </vt:variant>
    </vt:vector>
  </HeadingPairs>
  <TitlesOfParts>
    <vt:vector size="49" baseType="lpstr">
      <vt:lpstr>1_Diseño personalizado</vt:lpstr>
      <vt:lpstr>2_Diseño personalizado</vt:lpstr>
      <vt:lpstr>Presentación de PowerPoint</vt:lpstr>
      <vt:lpstr>Indicaciones</vt:lpstr>
      <vt:lpstr>EL SIGLO XX</vt:lpstr>
      <vt:lpstr>Presentación de PowerPoint</vt:lpstr>
      <vt:lpstr>Historia Contemporánea</vt:lpstr>
      <vt:lpstr>Presentación de PowerPoint</vt:lpstr>
      <vt:lpstr>Presentación de PowerPoint</vt:lpstr>
      <vt:lpstr>Reflexiones del siglo XX.</vt:lpstr>
      <vt:lpstr>DOCUMENTO 2. Eric Hobsbawm, Historia del Siglo XX,  1914-1991. Editorial Crítica, Barcelona 1995.  p.12 </vt:lpstr>
      <vt:lpstr>Presentación de PowerPoint</vt:lpstr>
      <vt:lpstr>Presentación de PowerPoint</vt:lpstr>
      <vt:lpstr>Presentación de PowerPoint</vt:lpstr>
      <vt:lpstr>Presentación de PowerPoint</vt:lpstr>
      <vt:lpstr>Presentación de PowerPoint</vt:lpstr>
      <vt:lpstr>Presentación de PowerPoint</vt:lpstr>
      <vt:lpstr>Al comenzar el enfrentamiento bélico, los participantes supusieron que sería una guerra corta, donde sería fácil derrotar al enemigo. No sabían que estaban a un paso de comenzar la guerra más mortífera hasta entonces conocida.  Los adelantos técnicos y científicos fueron una de las causas, pues las potencias enfrentadas contaban con armas capaces de causar grandes pérdidas al enemigo pero no con la capacidad de destruirle por completo.</vt:lpstr>
      <vt:lpstr>Presentación de PowerPoint</vt:lpstr>
      <vt:lpstr>Leer los siguientes documentos y explicar  por qué describen de manera tan divergente el escenario de la Guerra de Trincheras.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Universidad de las Americas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SALAPROFESORES</dc:creator>
  <cp:lastModifiedBy>Ana Henriquez Orrego</cp:lastModifiedBy>
  <cp:revision>242</cp:revision>
  <dcterms:created xsi:type="dcterms:W3CDTF">2010-05-31T20:01:42Z</dcterms:created>
  <dcterms:modified xsi:type="dcterms:W3CDTF">2013-11-04T20:28:58Z</dcterms:modified>
</cp:coreProperties>
</file>